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9" r:id="rId2"/>
    <p:sldId id="303" r:id="rId3"/>
    <p:sldId id="304" r:id="rId4"/>
    <p:sldId id="276" r:id="rId5"/>
    <p:sldId id="279" r:id="rId6"/>
    <p:sldId id="280" r:id="rId7"/>
    <p:sldId id="256" r:id="rId8"/>
    <p:sldId id="281" r:id="rId9"/>
    <p:sldId id="283" r:id="rId10"/>
    <p:sldId id="284" r:id="rId11"/>
    <p:sldId id="294" r:id="rId12"/>
    <p:sldId id="285" r:id="rId13"/>
    <p:sldId id="286" r:id="rId14"/>
    <p:sldId id="277" r:id="rId15"/>
    <p:sldId id="309" r:id="rId16"/>
    <p:sldId id="310" r:id="rId17"/>
    <p:sldId id="299" r:id="rId18"/>
    <p:sldId id="287" r:id="rId19"/>
    <p:sldId id="291" r:id="rId20"/>
    <p:sldId id="292" r:id="rId21"/>
    <p:sldId id="300" r:id="rId22"/>
    <p:sldId id="295" r:id="rId23"/>
    <p:sldId id="293" r:id="rId24"/>
    <p:sldId id="305" r:id="rId25"/>
    <p:sldId id="296" r:id="rId26"/>
    <p:sldId id="308" r:id="rId27"/>
    <p:sldId id="302" r:id="rId28"/>
    <p:sldId id="297"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snapToObjects="1">
      <p:cViewPr varScale="1">
        <p:scale>
          <a:sx n="90" d="100"/>
          <a:sy n="90" d="100"/>
        </p:scale>
        <p:origin x="-57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9AA87CC-B629-479C-91D4-9CC8A6DFAA30}" type="datetime1">
              <a:rPr lang="en-US"/>
              <a:pPr/>
              <a:t>4/2/14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2B9A12C-94E9-4C1E-A5A1-1702868899C6}" type="slidenum">
              <a:rPr lang="en-US"/>
              <a:pPr/>
              <a:t>‹#›</a:t>
            </a:fld>
            <a:endParaRPr lang="en-US"/>
          </a:p>
        </p:txBody>
      </p:sp>
    </p:spTree>
    <p:extLst>
      <p:ext uri="{BB962C8B-B14F-4D97-AF65-F5344CB8AC3E}">
        <p14:creationId xmlns:p14="http://schemas.microsoft.com/office/powerpoint/2010/main" val="405879215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76236CC-6DC5-4794-A366-9F097E5CEE5C}" type="datetime1">
              <a:rPr lang="en-US"/>
              <a:pPr/>
              <a:t>4/2/14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9FCD67-DAD8-4A6E-848C-34D81122D76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lvl1pPr>
              <a:defRPr/>
            </a:lvl1pPr>
          </a:lstStyle>
          <a:p>
            <a:fld id="{9DD464A4-57F4-467D-AE2C-7137DE1C8D83}" type="datetime1">
              <a:rPr lang="en-US"/>
              <a:pPr/>
              <a:t>4/2/14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12F630-28A2-4562-808C-E93450366CB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lvl1pPr>
              <a:defRPr/>
            </a:lvl1pPr>
          </a:lstStyle>
          <a:p>
            <a:fld id="{99C8ABC3-505A-476B-824B-4A7A2F331488}" type="datetime1">
              <a:rPr lang="en-US"/>
              <a:pPr/>
              <a:t>4/2/14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A64D348-80DF-4640-AA41-29383419B05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lvl1pPr>
              <a:defRPr/>
            </a:lvl1pPr>
          </a:lstStyle>
          <a:p>
            <a:fld id="{A4A22427-50BC-4879-A330-1659817DEC90}" type="datetime1">
              <a:rPr lang="en-US"/>
              <a:pPr/>
              <a:t>4/2/14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7107229-8553-4D8C-8EA4-D25DD33AAA9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lvl1pPr>
              <a:defRPr/>
            </a:lvl1pPr>
          </a:lstStyle>
          <a:p>
            <a:fld id="{64FFA615-DE07-4EAF-A3CE-A1D66C8B1A47}" type="datetime1">
              <a:rPr lang="en-US"/>
              <a:pPr/>
              <a:t>4/2/14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5F3F24-FEC1-473C-99C7-67513FC8D81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3"/>
          <p:cNvSpPr>
            <a:spLocks noGrp="1"/>
          </p:cNvSpPr>
          <p:nvPr>
            <p:ph type="dt" sz="half" idx="10"/>
          </p:nvPr>
        </p:nvSpPr>
        <p:spPr/>
        <p:txBody>
          <a:bodyPr/>
          <a:lstStyle>
            <a:lvl1pPr>
              <a:defRPr/>
            </a:lvl1pPr>
          </a:lstStyle>
          <a:p>
            <a:fld id="{45933BC4-9BAB-4D47-A794-AE8616510763}" type="datetime1">
              <a:rPr lang="en-US"/>
              <a:pPr/>
              <a:t>4/2/14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F0A97E6-4164-4A49-A440-693E5BEC5A2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3"/>
          <p:cNvSpPr>
            <a:spLocks noGrp="1"/>
          </p:cNvSpPr>
          <p:nvPr>
            <p:ph type="dt" sz="half" idx="10"/>
          </p:nvPr>
        </p:nvSpPr>
        <p:spPr/>
        <p:txBody>
          <a:bodyPr/>
          <a:lstStyle>
            <a:lvl1pPr>
              <a:defRPr/>
            </a:lvl1pPr>
          </a:lstStyle>
          <a:p>
            <a:fld id="{814A8F33-AED8-4B2B-AC7B-6CDAC429B4B6}" type="datetime1">
              <a:rPr lang="en-US"/>
              <a:pPr/>
              <a:t>4/2/14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883A76F-7C4C-4A84-AB86-5039A03C8F7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005346C-5F65-4468-9CD9-332B4E6EB6F3}" type="datetime1">
              <a:rPr lang="en-US"/>
              <a:pPr/>
              <a:t>4/2/14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C2C729E2-DD27-4F20-A728-D65EF887A00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9770607-F748-4B78-AC9E-BDFE4AE7F20C}" type="datetime1">
              <a:rPr lang="en-US"/>
              <a:pPr/>
              <a:t>4/2/14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17713D46-913D-487E-B194-A56F14C5B38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3"/>
          <p:cNvSpPr>
            <a:spLocks noGrp="1"/>
          </p:cNvSpPr>
          <p:nvPr>
            <p:ph type="dt" sz="half" idx="10"/>
          </p:nvPr>
        </p:nvSpPr>
        <p:spPr/>
        <p:txBody>
          <a:bodyPr/>
          <a:lstStyle>
            <a:lvl1pPr>
              <a:defRPr/>
            </a:lvl1pPr>
          </a:lstStyle>
          <a:p>
            <a:fld id="{5A748615-4208-4515-9321-44EA71C6B4E9}" type="datetime1">
              <a:rPr lang="en-US"/>
              <a:pPr/>
              <a:t>4/2/14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85F435D-9128-41CB-909A-BF35C743808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3"/>
          <p:cNvSpPr>
            <a:spLocks noGrp="1"/>
          </p:cNvSpPr>
          <p:nvPr>
            <p:ph type="dt" sz="half" idx="10"/>
          </p:nvPr>
        </p:nvSpPr>
        <p:spPr/>
        <p:txBody>
          <a:bodyPr/>
          <a:lstStyle>
            <a:lvl1pPr>
              <a:defRPr/>
            </a:lvl1pPr>
          </a:lstStyle>
          <a:p>
            <a:fld id="{13BA522A-76E2-4B32-85B8-80065FCF9F3F}" type="datetime1">
              <a:rPr lang="en-US"/>
              <a:pPr/>
              <a:t>4/2/14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0A4E24F-C973-4C58-BBF8-3DA2C7ABA56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8461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1BFA3755-5EE4-493D-AF92-C64D63EED853}" type="datetime1">
              <a:rPr lang="en-US"/>
              <a:pPr/>
              <a:t>4/2/14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0939DD17-DE97-4B5B-B49F-7E602A0DD18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65" charset="-128"/>
          <a:cs typeface="ヒラギノ角ゴ Pro W3" pitchFamily="-65"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pitchFamily="-65" charset="-128"/>
          <a:cs typeface="ヒラギノ角ゴ Pro W3" pitchFamily="-65"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pitchFamily="-65" charset="-128"/>
          <a:cs typeface="ヒラギノ角ゴ Pro W3" pitchFamily="-65"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pitchFamily="-65" charset="-128"/>
          <a:cs typeface="ヒラギノ角ゴ Pro W3" pitchFamily="-65"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pitchFamily="-65" charset="-128"/>
          <a:cs typeface="ヒラギノ角ゴ Pro W3" pitchFamily="-65" charset="-128"/>
        </a:defRPr>
      </a:lvl5pPr>
      <a:lvl6pPr marL="457200" algn="ctr" defTabSz="457200" rtl="0" fontAlgn="base">
        <a:spcBef>
          <a:spcPct val="0"/>
        </a:spcBef>
        <a:spcAft>
          <a:spcPct val="0"/>
        </a:spcAft>
        <a:defRPr sz="4400">
          <a:solidFill>
            <a:schemeClr val="tx1"/>
          </a:solidFill>
          <a:latin typeface="Calibri" charset="0"/>
          <a:ea typeface="ヒラギノ角ゴ Pro W3" pitchFamily="-65" charset="-128"/>
          <a:cs typeface="ヒラギノ角ゴ Pro W3" pitchFamily="-65" charset="-128"/>
        </a:defRPr>
      </a:lvl6pPr>
      <a:lvl7pPr marL="914400" algn="ctr" defTabSz="457200" rtl="0" fontAlgn="base">
        <a:spcBef>
          <a:spcPct val="0"/>
        </a:spcBef>
        <a:spcAft>
          <a:spcPct val="0"/>
        </a:spcAft>
        <a:defRPr sz="4400">
          <a:solidFill>
            <a:schemeClr val="tx1"/>
          </a:solidFill>
          <a:latin typeface="Calibri" charset="0"/>
          <a:ea typeface="ヒラギノ角ゴ Pro W3" pitchFamily="-65" charset="-128"/>
          <a:cs typeface="ヒラギノ角ゴ Pro W3" pitchFamily="-65" charset="-128"/>
        </a:defRPr>
      </a:lvl7pPr>
      <a:lvl8pPr marL="1371600" algn="ctr" defTabSz="457200" rtl="0" fontAlgn="base">
        <a:spcBef>
          <a:spcPct val="0"/>
        </a:spcBef>
        <a:spcAft>
          <a:spcPct val="0"/>
        </a:spcAft>
        <a:defRPr sz="4400">
          <a:solidFill>
            <a:schemeClr val="tx1"/>
          </a:solidFill>
          <a:latin typeface="Calibri" charset="0"/>
          <a:ea typeface="ヒラギノ角ゴ Pro W3" pitchFamily="-65" charset="-128"/>
          <a:cs typeface="ヒラギノ角ゴ Pro W3" pitchFamily="-65" charset="-128"/>
        </a:defRPr>
      </a:lvl8pPr>
      <a:lvl9pPr marL="1828800" algn="ctr" defTabSz="457200" rtl="0" fontAlgn="base">
        <a:spcBef>
          <a:spcPct val="0"/>
        </a:spcBef>
        <a:spcAft>
          <a:spcPct val="0"/>
        </a:spcAft>
        <a:defRPr sz="4400">
          <a:solidFill>
            <a:schemeClr val="tx1"/>
          </a:solidFill>
          <a:latin typeface="Calibri" charset="0"/>
          <a:ea typeface="ヒラギノ角ゴ Pro W3" pitchFamily="-65" charset="-128"/>
          <a:cs typeface="ヒラギノ角ゴ Pro W3"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2.png"/><Relationship Id="rId5" Type="http://schemas.openxmlformats.org/officeDocument/2006/relationships/hyperlink" Target="mailto:chair@glen.ie" TargetMode="External"/><Relationship Id="rId6" Type="http://schemas.openxmlformats.org/officeDocument/2006/relationships/hyperlink" Target="http://www.glen.ie/" TargetMode="External"/><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CJHR.jpg"/>
          <p:cNvPicPr>
            <a:picLocks noChangeAspect="1"/>
          </p:cNvPicPr>
          <p:nvPr/>
        </p:nvPicPr>
        <p:blipFill>
          <a:blip r:embed="rId2"/>
          <a:stretch>
            <a:fillRect/>
          </a:stretch>
        </p:blipFill>
        <p:spPr>
          <a:xfrm>
            <a:off x="2571736" y="3429000"/>
            <a:ext cx="3643338" cy="1045638"/>
          </a:xfrm>
          <a:prstGeom prst="rect">
            <a:avLst/>
          </a:prstGeom>
        </p:spPr>
      </p:pic>
      <p:sp>
        <p:nvSpPr>
          <p:cNvPr id="14338" name="Title 1"/>
          <p:cNvSpPr>
            <a:spLocks noGrp="1"/>
          </p:cNvSpPr>
          <p:nvPr>
            <p:ph type="ctrTitle" idx="4294967295"/>
          </p:nvPr>
        </p:nvSpPr>
        <p:spPr>
          <a:xfrm>
            <a:off x="685800" y="1500174"/>
            <a:ext cx="7772400" cy="1470025"/>
          </a:xfrm>
        </p:spPr>
        <p:txBody>
          <a:bodyPr/>
          <a:lstStyle/>
          <a:p>
            <a:pPr eaLnBrk="1" hangingPunct="1"/>
            <a:r>
              <a:rPr lang="en-US" sz="3200" dirty="0" smtClean="0">
                <a:solidFill>
                  <a:srgbClr val="898989"/>
                </a:solidFill>
                <a:latin typeface="+mn-lt"/>
              </a:rPr>
              <a:t>“The Remarkable Journey towards Equality and Civil Marriage for Lesbian and Gay People in Ireland”</a:t>
            </a:r>
          </a:p>
        </p:txBody>
      </p:sp>
      <p:sp>
        <p:nvSpPr>
          <p:cNvPr id="14339" name="Subtitle 2"/>
          <p:cNvSpPr>
            <a:spLocks noGrp="1"/>
          </p:cNvSpPr>
          <p:nvPr>
            <p:ph type="subTitle" idx="4294967295"/>
          </p:nvPr>
        </p:nvSpPr>
        <p:spPr>
          <a:xfrm>
            <a:off x="428596" y="2970199"/>
            <a:ext cx="8286808" cy="2668601"/>
          </a:xfrm>
        </p:spPr>
        <p:txBody>
          <a:bodyPr/>
          <a:lstStyle/>
          <a:p>
            <a:pPr marL="0" indent="0" eaLnBrk="1" hangingPunct="1">
              <a:buFont typeface="Arial" pitchFamily="34" charset="0"/>
              <a:buNone/>
            </a:pPr>
            <a:r>
              <a:rPr lang="en-US" sz="2400" dirty="0" smtClean="0">
                <a:solidFill>
                  <a:srgbClr val="898989"/>
                </a:solidFill>
              </a:rPr>
              <a:t>Presentation to Centre for Criminal Justice &amp; Human Rights, UCC</a:t>
            </a:r>
          </a:p>
          <a:p>
            <a:pPr marL="0" indent="0" algn="ctr" eaLnBrk="1" hangingPunct="1">
              <a:spcBef>
                <a:spcPts val="300"/>
              </a:spcBef>
              <a:buFont typeface="Arial" pitchFamily="34" charset="0"/>
              <a:buNone/>
            </a:pPr>
            <a:endParaRPr lang="en-US" b="1" dirty="0" smtClean="0">
              <a:solidFill>
                <a:srgbClr val="898989"/>
              </a:solidFill>
            </a:endParaRPr>
          </a:p>
          <a:p>
            <a:pPr marL="0" indent="0" algn="ctr" eaLnBrk="1" hangingPunct="1">
              <a:spcBef>
                <a:spcPts val="300"/>
              </a:spcBef>
              <a:buFont typeface="Arial" pitchFamily="34" charset="0"/>
              <a:buNone/>
            </a:pPr>
            <a:endParaRPr lang="en-US" b="1" dirty="0" smtClean="0">
              <a:solidFill>
                <a:srgbClr val="898989"/>
              </a:solidFill>
            </a:endParaRPr>
          </a:p>
          <a:p>
            <a:pPr marL="0" indent="0" algn="ctr" eaLnBrk="1" hangingPunct="1">
              <a:spcBef>
                <a:spcPts val="300"/>
              </a:spcBef>
              <a:buFont typeface="Arial" pitchFamily="34" charset="0"/>
              <a:buNone/>
            </a:pPr>
            <a:r>
              <a:rPr lang="en-US" sz="2400" b="1" dirty="0" smtClean="0">
                <a:solidFill>
                  <a:srgbClr val="898989"/>
                </a:solidFill>
              </a:rPr>
              <a:t>Kieran Rose, GLEN Chair</a:t>
            </a:r>
          </a:p>
          <a:p>
            <a:pPr marL="0" indent="0" algn="ctr" eaLnBrk="1" hangingPunct="1">
              <a:spcBef>
                <a:spcPts val="300"/>
              </a:spcBef>
              <a:buFont typeface="Arial" pitchFamily="34" charset="0"/>
              <a:buNone/>
            </a:pPr>
            <a:r>
              <a:rPr lang="en-US" sz="2400" b="1" dirty="0" smtClean="0">
                <a:solidFill>
                  <a:srgbClr val="898989"/>
                </a:solidFill>
              </a:rPr>
              <a:t>Advisory Board, Centre for Theory of Change, New York</a:t>
            </a:r>
          </a:p>
          <a:p>
            <a:pPr marL="0" indent="0" algn="ctr" eaLnBrk="1" hangingPunct="1">
              <a:buFont typeface="Arial" pitchFamily="34" charset="0"/>
              <a:buNone/>
            </a:pPr>
            <a:r>
              <a:rPr lang="en-US" sz="2400" dirty="0" smtClean="0">
                <a:solidFill>
                  <a:srgbClr val="898989"/>
                </a:solidFill>
              </a:rPr>
              <a:t>March 2014</a:t>
            </a:r>
          </a:p>
        </p:txBody>
      </p:sp>
      <p:pic>
        <p:nvPicPr>
          <p:cNvPr id="14340" name="Picture 1028" descr="header copy.jpg                                                01DC859BShared                         C31C9B2F:"/>
          <p:cNvPicPr>
            <a:picLocks noChangeAspect="1" noChangeArrowheads="1"/>
          </p:cNvPicPr>
          <p:nvPr/>
        </p:nvPicPr>
        <p:blipFill>
          <a:blip r:embed="rId3"/>
          <a:srcRect/>
          <a:stretch>
            <a:fillRect/>
          </a:stretch>
        </p:blipFill>
        <p:spPr bwMode="auto">
          <a:xfrm>
            <a:off x="-38100" y="0"/>
            <a:ext cx="9182100" cy="1066800"/>
          </a:xfrm>
          <a:prstGeom prst="rect">
            <a:avLst/>
          </a:prstGeom>
          <a:noFill/>
          <a:ln w="9525">
            <a:noFill/>
            <a:miter lim="800000"/>
            <a:headEnd/>
            <a:tailEnd/>
          </a:ln>
        </p:spPr>
      </p:pic>
      <p:pic>
        <p:nvPicPr>
          <p:cNvPr id="14341" name="Picture 1029" descr="&#10;footer.jpg                                                     01DC859BShared                         C31C9B2F:"/>
          <p:cNvPicPr>
            <a:picLocks noChangeAspect="1" noChangeArrowheads="1"/>
          </p:cNvPicPr>
          <p:nvPr/>
        </p:nvPicPr>
        <p:blipFill>
          <a:blip r:embed="rId4"/>
          <a:srcRect/>
          <a:stretch>
            <a:fillRect/>
          </a:stretch>
        </p:blipFill>
        <p:spPr bwMode="auto">
          <a:xfrm>
            <a:off x="0" y="5795963"/>
            <a:ext cx="9144000" cy="10620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2852936"/>
            <a:ext cx="8237512" cy="2304256"/>
          </a:xfrm>
        </p:spPr>
        <p:txBody>
          <a:bodyPr>
            <a:noAutofit/>
          </a:bodyPr>
          <a:lstStyle/>
          <a:p>
            <a:pPr marL="360000" indent="-360000" algn="l" eaLnBrk="1" hangingPunct="1">
              <a:spcBef>
                <a:spcPts val="0"/>
              </a:spcBef>
              <a:spcAft>
                <a:spcPts val="1500"/>
              </a:spcAft>
              <a:buFont typeface="Arial" pitchFamily="34" charset="0"/>
              <a:buChar char="•"/>
            </a:pPr>
            <a:r>
              <a:rPr lang="en-US" sz="2400" dirty="0" smtClean="0">
                <a:solidFill>
                  <a:srgbClr val="898989"/>
                </a:solidFill>
              </a:rPr>
              <a:t>2007: </a:t>
            </a:r>
            <a:r>
              <a:rPr lang="en-US" sz="2400" b="1" dirty="0" smtClean="0">
                <a:solidFill>
                  <a:srgbClr val="898989"/>
                </a:solidFill>
              </a:rPr>
              <a:t>General Election</a:t>
            </a:r>
            <a:r>
              <a:rPr lang="en-US" sz="2400" dirty="0" smtClean="0">
                <a:solidFill>
                  <a:srgbClr val="898989"/>
                </a:solidFill>
              </a:rPr>
              <a:t>: Commitments in </a:t>
            </a:r>
            <a:r>
              <a:rPr lang="en-US" sz="2400" b="1" dirty="0" smtClean="0">
                <a:solidFill>
                  <a:srgbClr val="898989"/>
                </a:solidFill>
              </a:rPr>
              <a:t>every</a:t>
            </a:r>
            <a:r>
              <a:rPr lang="en-US" sz="2400" dirty="0" smtClean="0">
                <a:solidFill>
                  <a:srgbClr val="898989"/>
                </a:solidFill>
              </a:rPr>
              <a:t> party manifesto</a:t>
            </a:r>
          </a:p>
          <a:p>
            <a:pPr marL="360000" indent="-360000" algn="l" eaLnBrk="1" hangingPunct="1">
              <a:spcBef>
                <a:spcPts val="0"/>
              </a:spcBef>
              <a:spcAft>
                <a:spcPts val="1500"/>
              </a:spcAft>
              <a:buFont typeface="Arial" pitchFamily="34" charset="0"/>
              <a:buChar char="•"/>
            </a:pPr>
            <a:r>
              <a:rPr lang="en-US" sz="2400" dirty="0" smtClean="0">
                <a:solidFill>
                  <a:srgbClr val="898989"/>
                </a:solidFill>
              </a:rPr>
              <a:t>FF/Green Programme for Government </a:t>
            </a:r>
            <a:r>
              <a:rPr lang="en-US" sz="2400" b="1" dirty="0" smtClean="0">
                <a:solidFill>
                  <a:srgbClr val="898989"/>
                </a:solidFill>
              </a:rPr>
              <a:t>on basis of Colley </a:t>
            </a:r>
            <a:r>
              <a:rPr lang="en-US" sz="2400" dirty="0" smtClean="0">
                <a:solidFill>
                  <a:srgbClr val="898989"/>
                </a:solidFill>
              </a:rPr>
              <a:t>but also </a:t>
            </a:r>
            <a:r>
              <a:rPr lang="en-US" sz="2400" b="1" dirty="0" smtClean="0">
                <a:solidFill>
                  <a:srgbClr val="898989"/>
                </a:solidFill>
              </a:rPr>
              <a:t>pending Supreme Court Appeal in KAL </a:t>
            </a:r>
            <a:r>
              <a:rPr lang="en-US" sz="2400" dirty="0" smtClean="0">
                <a:solidFill>
                  <a:srgbClr val="898989"/>
                </a:solidFill>
              </a:rPr>
              <a:t>Case </a:t>
            </a:r>
          </a:p>
          <a:p>
            <a:pPr marL="360000" indent="-360000" algn="l" eaLnBrk="1" hangingPunct="1">
              <a:spcBef>
                <a:spcPts val="0"/>
              </a:spcBef>
              <a:spcAft>
                <a:spcPts val="1500"/>
              </a:spcAft>
              <a:buFont typeface="Arial" pitchFamily="34" charset="0"/>
              <a:buChar char="•"/>
            </a:pPr>
            <a:r>
              <a:rPr lang="en-US" sz="2400" dirty="0" smtClean="0">
                <a:solidFill>
                  <a:srgbClr val="898989"/>
                </a:solidFill>
              </a:rPr>
              <a:t>(appeal dropped in 2012)</a:t>
            </a:r>
          </a:p>
          <a:p>
            <a:pPr marL="360000" indent="-360000" algn="l" eaLnBrk="1" hangingPunct="1">
              <a:spcBef>
                <a:spcPts val="0"/>
              </a:spcBef>
              <a:spcAft>
                <a:spcPts val="0"/>
              </a:spcAft>
              <a:buFont typeface="Arial" pitchFamily="34" charset="0"/>
              <a:buChar char="•"/>
            </a:pPr>
            <a:endParaRPr lang="en-US" sz="2400" b="1" dirty="0" smtClean="0">
              <a:solidFill>
                <a:srgbClr val="898989"/>
              </a:solidFill>
            </a:endParaRP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41989" name="Picture 5"/>
          <p:cNvPicPr>
            <a:picLocks noChangeAspect="1" noChangeArrowheads="1"/>
          </p:cNvPicPr>
          <p:nvPr/>
        </p:nvPicPr>
        <p:blipFill>
          <a:blip r:embed="rId4"/>
          <a:srcRect/>
          <a:stretch>
            <a:fillRect/>
          </a:stretch>
        </p:blipFill>
        <p:spPr bwMode="auto">
          <a:xfrm>
            <a:off x="251521" y="1268760"/>
            <a:ext cx="1368151" cy="842426"/>
          </a:xfrm>
          <a:prstGeom prst="rect">
            <a:avLst/>
          </a:prstGeom>
          <a:noFill/>
          <a:ln w="9525">
            <a:noFill/>
            <a:miter lim="800000"/>
            <a:headEnd/>
            <a:tailEnd/>
          </a:ln>
        </p:spPr>
      </p:pic>
      <p:sp>
        <p:nvSpPr>
          <p:cNvPr id="44038" name="AutoShape 6" descr="data:image/jpeg;base64,/9j/4AAQSkZJRgABAQAAAQABAAD/2wCEAAkGBhQSDxUUEhQUFRQUFRAaFxYUFBUVFBcUGBkWFBYUGBYXHDIgFxklGRUUIDEgJCgpLCwtFh4xNTAqNSgrLCkBCQoKDgwNGg8PFCwkHSE1KSw1NSsvLCwtMDU1KzUsLC8sLDUuLDQpLCk1NSkpLCkpLDYsNSkqKSwpKSwpLCwsLP/AABEIAIAAgAMBIgACEQEDEQH/xAAbAAACAgMBAAAAAAAAAAAAAAAABgEFAwQHAv/EAEAQAAIBAwEGAQgHBQgDAAAAAAECAwAEERIFBhMhMUEiBzJRYXGBkaEUI0JSsbLRJTM1YnJTY3SChKLB8RUWJP/EABoBAQEAAwEBAAAAAAAAAAAAAAAEAQIDBQb/xAAoEQEAAgEDAQcFAQAAAAAAAAAAAQIDBBEhEgUxUWGBsdETIiMyMxT/2gAMAwEAAhEDEQA/AO40UUUBRRRQFFFRmgmiozRmgmiozRmgmiozRqoJoqNVTQFFFFAUUUUBUVNa17drGjOxwFBJ/wCu59VGJnbmXua5CKSxAA6kkAD3mqC839tU5BmkP8ikj4nAqnu4Gum1XHF058FvF1UdjI/TXjmV7Vhk2ZbKMNasPW0jg/Eip76rHSeZcfpavNzhrER5yt4fKLbHqsqj0lMj/aTVxZbx2837uVCfQTg/A0kSbDtX80yQnsTiRf1qo2nu3LCNeBJH/aR+Ie8dV9/Kt8eemT9ZRZra/Sc5se8Ovh6h3AFcXt9rTJ5ksij+VzipudqSyDDyyMPQzHHwrr6JZ7Zpt+nLpe099LaHI162H2Y/Ec+s9BS7t7fOYwQtGOEZeKT0ZgisFU59eT8KTooWYhUBZj0UAkn3Cr3a9pqvILfsiwRn2nxP+J+FN3Gddmz1me6OIh0TYKMLaLiMWfQpYtzJJGT+NWVeFXFe6PoqxtWIFFFFGwooooCsU8IYYIz+vY1looMEcIUADkBVHs++d7+5iY5jRYsKQORIOaYjSrsE52ne+rgj5H59KbRPenzTMXpt4s+09jRM+iMhJdJYL2Zc4Jx251TfW2745qfR2I/Airic/teP1Wr/ADerDaV5EHjilGeMWC5GRlcHBPY868/Poq3nqxztK/T9oTWJrkjesTtyUJ47eQ5kt11d2iYxn2kdKwDZdsOkMh/qmbHwC003e66k/Vtp9R5j9RWp/wCpyffT5/pUdo1sR096n/P2beeq1I3aWxz9ciRqsalhkRjBIHPm3nHpWlu+vH2tJL2VpW9XL6tflimFdjC2R5i2SiSHAGB0NVnk0tfBLIftMF9wGo/Nj8Kv0dMlafknl4/aX0r6jFiwx9scnYV7qBU1aoFFFFAUUUUBRRRQQRWlBstEmklXk0gQN6CVzg+3Bx7hW9XkijExEzG5bdv2wvqtW/PXjeRf/usR/eS/lH6Vma0YbVWQjwG3ZQfWGUkH1868bwfxCx/qn/KKy8+8bUt52j3h63zunjjhKMVJuIQcdwcgg+kUwgUtb8/uoP8AEwf80zCsKKT+a/oXt+rjRYyDu5RfiRn5ZrNuZZ8Oxi7FhrP+Y6vwIqm8o7l+BCOsjnl8EH5/lTjbxBVCjoAAPdyo5U+7VWt4REMtFFFFwooooCiiigKKKKAooooPLClrbv8AErL/AFH5RTMRWhebJWSaKU+dEXx7GGCKOOanVXaPL3VG+h5Ww9N1D8s0ymlnfM+K0HpuoqZWo0x/1v6Ey/XjbaiTtCgY/NvxK06rSfuuvFvrybtrCKfYTn8BTgtGmk5rN/GZ+E0UUUWCiiigKjNDVzLcjf8AurzaMkMktmqRy3K8ILILlljyA46pjpnn2NB06ozSjsLemaXa99aME4VssBQgEMS4ydRPWqHbPlRki22tqqKbRZIIZpSpLLNKGKgNnA6Dt9lqDpuajNI3lT3zn2dHbNbosjSzaGVgSSNJbSuDyY9M1i2H5Rfpe1IIYNBtprNpjyPFWUMVKE5wCMcx66B+zUGuanyptFtyayuFVbYPHHHKARpldAyiRicYbxDPbGegNMPk/wB5ZL2w484RW4lwp0AqoVHKjr6h1oNjem3ZntWAyEuIy2OwPLPsyaub244cTv8AdVj8Bmue7heUqS92hJDMipE6yPaNpIMkaOUJJJ8R5Z9xps32n0WMmOrBUHtYgVlPevRF7+Pxsw7hWxFkHbrKzufecZ+VMoNJu+u2pNmbGMsATXCsCgOCy82VDkA+2su5m87z2MlzcTW0gQuS9sHEaoqK5BD89Q557Vhthp0Y4g0xXKsSAykqQGAIJBxqwR2ODnnWTNcr8kO95uJ7mN4EgaU/SY9IbVLG7srO5ZiWIOkZ9opm2bvTLJty5smCcKCCF1IB1lm0Zyc9PEaOxuzU0p7mbyy3VxfpLoC2ty0SaQQSgHVufM01igHPKlfc/cxbHjHKyPLPNKHMYR1EmCUB5kjl6aaGFJY3JkWC7jikCNcXcUsbB5CY41aJtPizg5SQ4AIy3o6BvbK3R4O0ru84mr6UsI4ejGjhjkdWeeceilK48h0ckUxkupmuZpWk4oyEDE6hmLVhsZPPIPsq3udyLk29tHxkZob2aZy7yDXE0kjqvhXzsMvLAHI4q/3x2JJd2UkETiN3MeHOrAAdWPm8zyBGO/pFBo7f3Qa7+hF5sPZzwyswjzxGQAHlq8GSM9+taGxPJlFa7WkvoXKq6yAwaPCGfBZlfPJcjOO2cdqyxbpXGdmapEP0IOJsyStxCVVVZSV8RyD52MZqbHceRGv5DO2u8FwqKGbhxq+rQ5B6yAt1HQchmgx3nkzjmmv3mcut8IfCEwYmjBCuGzzYZ6+30172NuC9tsd7CO45uJhxuF5okPi8Gr7pI99am0NybubZssDTRCeaeKQlZJhGERY0KhsaxnQT0+1VxZ7DuUu7aVpY3VLTgz5ZwzSakcyoMYbmmPFg4JoF/ZnkeitprSa3uJVltiuvXl1kQjDqEJ+qDZbpkc6e7/Z6TKFcZCujDHZlII5+0Uo3e5Vw1pbRF45DDNO8kckk6xSB3dkyyeLKBhgEYyKsJ93rs7XW7E0YgROEIPHkxkFncnzdfE045dFHMdKMTETG0trfbdj/AMhYyWvE4fE0ePTrxpYN0yOvtrHt3dXjbOezhdYBIiqzrGMY8OvwgjmwB55qu3Z3Nuba84slzxIj9NPCJc6HmlDrpJHm6EQYPQ6sZBrd3n3Re7urSQTNFHbmRmEZKuzExMgGOWPqyDnng8utGVPsbyTxWl5b3FtNKvBRkkWXMgkQrpAUkjhYOTjBFXllunw9qz33EJ48MUfD0Y06NPPVnnnQOw61rbP3dvE2nPcvOjQzqyCHMn1apjgsCeRbztQwPOOCaqtkeTuePZU9pNKsjyOHR+LNpU4Xl01LjB5gnOckDpQb2xdx57baE1wl4eDPNJLJBwV8RIIA4hbIxn5U6J0pZvN0A1/azqdMcCMrpxJAH0gC3Ono2gl+v3u9M6igmoxU0UEYqaKKCMUYqaKCMVNFFBGKMVNFBAFTRRQRpoxU0UEYqaKKD//Z"/>
          <p:cNvSpPr>
            <a:spLocks noChangeAspect="1" noChangeArrowheads="1"/>
          </p:cNvSpPr>
          <p:nvPr/>
        </p:nvSpPr>
        <p:spPr bwMode="auto">
          <a:xfrm>
            <a:off x="0" y="-592138"/>
            <a:ext cx="1219200" cy="12192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44039" name="Picture 7"/>
          <p:cNvPicPr>
            <a:picLocks noChangeAspect="1" noChangeArrowheads="1"/>
          </p:cNvPicPr>
          <p:nvPr/>
        </p:nvPicPr>
        <p:blipFill>
          <a:blip r:embed="rId5"/>
          <a:srcRect/>
          <a:stretch>
            <a:fillRect/>
          </a:stretch>
        </p:blipFill>
        <p:spPr bwMode="auto">
          <a:xfrm>
            <a:off x="1835696" y="1066800"/>
            <a:ext cx="1479773" cy="1479773"/>
          </a:xfrm>
          <a:prstGeom prst="rect">
            <a:avLst/>
          </a:prstGeom>
          <a:noFill/>
          <a:ln w="9525">
            <a:noFill/>
            <a:miter lim="800000"/>
            <a:headEnd/>
            <a:tailEnd/>
          </a:ln>
        </p:spPr>
      </p:pic>
      <p:pic>
        <p:nvPicPr>
          <p:cNvPr id="44041" name="Picture 9" descr="http://t3.gstatic.com/images?q=tbn:ANd9GcTvTUVC3Dki9AfkO4NCVaNJ_apb-O_OPUEuJWLURsAMMEvXrcWjuQ"/>
          <p:cNvPicPr>
            <a:picLocks noChangeAspect="1" noChangeArrowheads="1"/>
          </p:cNvPicPr>
          <p:nvPr/>
        </p:nvPicPr>
        <p:blipFill>
          <a:blip r:embed="rId6"/>
          <a:srcRect/>
          <a:stretch>
            <a:fillRect/>
          </a:stretch>
        </p:blipFill>
        <p:spPr bwMode="auto">
          <a:xfrm>
            <a:off x="4864359" y="1268761"/>
            <a:ext cx="1370228" cy="659740"/>
          </a:xfrm>
          <a:prstGeom prst="rect">
            <a:avLst/>
          </a:prstGeom>
          <a:noFill/>
        </p:spPr>
      </p:pic>
      <p:pic>
        <p:nvPicPr>
          <p:cNvPr id="44043" name="Picture 11" descr="http://t3.gstatic.com/images?q=tbn:ANd9GcS5kGD-pqqRjZjW3v5RVZIDwnRKF1AHZtCZ0_qQRFRc64IP5qI8EA"/>
          <p:cNvPicPr>
            <a:picLocks noChangeAspect="1" noChangeArrowheads="1"/>
          </p:cNvPicPr>
          <p:nvPr/>
        </p:nvPicPr>
        <p:blipFill>
          <a:blip r:embed="rId7"/>
          <a:srcRect/>
          <a:stretch>
            <a:fillRect/>
          </a:stretch>
        </p:blipFill>
        <p:spPr bwMode="auto">
          <a:xfrm>
            <a:off x="7561791" y="1556792"/>
            <a:ext cx="1474705" cy="640048"/>
          </a:xfrm>
          <a:prstGeom prst="rect">
            <a:avLst/>
          </a:prstGeom>
          <a:noFill/>
        </p:spPr>
      </p:pic>
      <p:pic>
        <p:nvPicPr>
          <p:cNvPr id="44045" name="Picture 13" descr="http://t3.gstatic.com/images?q=tbn:ANd9GcT8jHGNPSrwX6ROSEhGRTw_4CCmZ1rU_tFGdP91doZjoR8UYA1GuA"/>
          <p:cNvPicPr>
            <a:picLocks noChangeAspect="1" noChangeArrowheads="1"/>
          </p:cNvPicPr>
          <p:nvPr/>
        </p:nvPicPr>
        <p:blipFill>
          <a:blip r:embed="rId8"/>
          <a:srcRect/>
          <a:stretch>
            <a:fillRect/>
          </a:stretch>
        </p:blipFill>
        <p:spPr bwMode="auto">
          <a:xfrm>
            <a:off x="3862164" y="1066800"/>
            <a:ext cx="781844" cy="1349947"/>
          </a:xfrm>
          <a:prstGeom prst="rect">
            <a:avLst/>
          </a:prstGeom>
          <a:noFill/>
        </p:spPr>
      </p:pic>
      <p:pic>
        <p:nvPicPr>
          <p:cNvPr id="44047" name="Picture 15" descr="http://t3.gstatic.com/images?q=tbn:ANd9GcQBwW--3VJfTRq8WBChiHS9x066Ky6iy1O5Hp1MU4TjfCRbhtR1Gg"/>
          <p:cNvPicPr>
            <a:picLocks noChangeAspect="1" noChangeArrowheads="1"/>
          </p:cNvPicPr>
          <p:nvPr/>
        </p:nvPicPr>
        <p:blipFill>
          <a:blip r:embed="rId9"/>
          <a:srcRect/>
          <a:stretch>
            <a:fillRect/>
          </a:stretch>
        </p:blipFill>
        <p:spPr bwMode="auto">
          <a:xfrm>
            <a:off x="6234587" y="1268761"/>
            <a:ext cx="1220475" cy="139482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397793"/>
            <a:ext cx="8237512" cy="4167163"/>
          </a:xfrm>
        </p:spPr>
        <p:txBody>
          <a:bodyPr>
            <a:noAutofit/>
          </a:bodyPr>
          <a:lstStyle/>
          <a:p>
            <a:pPr marL="360000" indent="-360000" algn="l" eaLnBrk="1" hangingPunct="1">
              <a:spcBef>
                <a:spcPts val="0"/>
              </a:spcBef>
              <a:spcAft>
                <a:spcPts val="1000"/>
              </a:spcAft>
              <a:buFont typeface="Arial" pitchFamily="34" charset="0"/>
              <a:buChar char="•"/>
            </a:pPr>
            <a:r>
              <a:rPr lang="en-US" sz="2400" dirty="0" smtClean="0">
                <a:solidFill>
                  <a:srgbClr val="898989"/>
                </a:solidFill>
              </a:rPr>
              <a:t>Critical to get that pending KAL appeal </a:t>
            </a:r>
            <a:r>
              <a:rPr lang="en-US" sz="2400" b="1" dirty="0" smtClean="0">
                <a:solidFill>
                  <a:srgbClr val="898989"/>
                </a:solidFill>
              </a:rPr>
              <a:t>delay removed</a:t>
            </a:r>
          </a:p>
          <a:p>
            <a:pPr marL="360000" indent="-360000" algn="l" eaLnBrk="1" hangingPunct="1">
              <a:spcBef>
                <a:spcPts val="0"/>
              </a:spcBef>
              <a:spcAft>
                <a:spcPts val="1000"/>
              </a:spcAft>
              <a:buFont typeface="Arial" pitchFamily="34" charset="0"/>
              <a:buChar char="•"/>
            </a:pPr>
            <a:r>
              <a:rPr lang="en-US" sz="2400" b="1" dirty="0" smtClean="0">
                <a:solidFill>
                  <a:srgbClr val="898989"/>
                </a:solidFill>
              </a:rPr>
              <a:t>Urgent needs </a:t>
            </a:r>
            <a:r>
              <a:rPr lang="en-US" sz="2400" dirty="0" smtClean="0">
                <a:solidFill>
                  <a:srgbClr val="898989"/>
                </a:solidFill>
              </a:rPr>
              <a:t>of lesbian and gay couples are our priority</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Noel Whelan … </a:t>
            </a:r>
          </a:p>
          <a:p>
            <a:pPr marL="720000" algn="l" eaLnBrk="1" hangingPunct="1">
              <a:spcBef>
                <a:spcPts val="0"/>
              </a:spcBef>
              <a:spcAft>
                <a:spcPts val="1000"/>
              </a:spcAft>
            </a:pPr>
            <a:r>
              <a:rPr lang="en-US" sz="2400" i="1" dirty="0" smtClean="0">
                <a:solidFill>
                  <a:srgbClr val="898989"/>
                </a:solidFill>
              </a:rPr>
              <a:t>“[Senator Jim] Walsh and others in the Parliamentary Party who oppose civil partnership for same-sex couples were clearly relying on the traditional strategy of those who oppose reform – </a:t>
            </a:r>
            <a:r>
              <a:rPr lang="en-US" sz="2400" b="1" i="1" dirty="0" smtClean="0">
                <a:solidFill>
                  <a:srgbClr val="898989"/>
                </a:solidFill>
              </a:rPr>
              <a:t>delay</a:t>
            </a:r>
            <a:r>
              <a:rPr lang="en-US" sz="2400" dirty="0" smtClean="0">
                <a:solidFill>
                  <a:srgbClr val="898989"/>
                </a:solidFill>
              </a:rPr>
              <a:t>.”</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397793"/>
            <a:ext cx="8237512" cy="4167163"/>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Role of Advocacy Group? </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Critic? Hurler on the ditch? </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Or Active engagement and Participation? </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Taking part responsibility for in Delivery? </a:t>
            </a:r>
            <a:endParaRPr lang="en-US" sz="2400" b="1" dirty="0" smtClean="0">
              <a:solidFill>
                <a:srgbClr val="898989"/>
              </a:solidFill>
            </a:endParaRPr>
          </a:p>
          <a:p>
            <a:pPr marL="360000" indent="-360000" algn="l" eaLnBrk="1" hangingPunct="1">
              <a:spcBef>
                <a:spcPts val="0"/>
              </a:spcBef>
              <a:spcAft>
                <a:spcPts val="1000"/>
              </a:spcAft>
              <a:buFont typeface="Arial" pitchFamily="34" charset="0"/>
              <a:buChar char="•"/>
            </a:pPr>
            <a:r>
              <a:rPr lang="en-US" sz="2400" dirty="0" smtClean="0">
                <a:solidFill>
                  <a:srgbClr val="898989"/>
                </a:solidFill>
              </a:rPr>
              <a:t>With elected representatives, key departmental officials etc.</a:t>
            </a:r>
          </a:p>
          <a:p>
            <a:pPr marL="360000" indent="-360000" algn="l" eaLnBrk="1" hangingPunct="1">
              <a:spcBef>
                <a:spcPts val="0"/>
              </a:spcBef>
              <a:spcAft>
                <a:spcPts val="0"/>
              </a:spcAft>
              <a:buFont typeface="Arial" pitchFamily="34" charset="0"/>
              <a:buChar char="•"/>
            </a:pPr>
            <a:r>
              <a:rPr lang="en-US" sz="2400" b="1" dirty="0" smtClean="0">
                <a:solidFill>
                  <a:srgbClr val="898989"/>
                </a:solidFill>
              </a:rPr>
              <a:t>Persuasion: to win as a minority, </a:t>
            </a:r>
          </a:p>
          <a:p>
            <a:pPr marL="360000" algn="l" eaLnBrk="1" hangingPunct="1">
              <a:spcBef>
                <a:spcPts val="0"/>
              </a:spcBef>
              <a:spcAft>
                <a:spcPts val="1000"/>
              </a:spcAft>
            </a:pPr>
            <a:r>
              <a:rPr lang="en-US" sz="2400" b="1" dirty="0" smtClean="0">
                <a:solidFill>
                  <a:srgbClr val="898989"/>
                </a:solidFill>
              </a:rPr>
              <a:t>you must build a majority</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Minister Brian </a:t>
            </a:r>
            <a:r>
              <a:rPr lang="en-US" sz="2400" dirty="0" err="1" smtClean="0">
                <a:solidFill>
                  <a:srgbClr val="898989"/>
                </a:solidFill>
              </a:rPr>
              <a:t>Lenihan</a:t>
            </a:r>
            <a:r>
              <a:rPr lang="en-US" sz="2400" dirty="0" smtClean="0">
                <a:solidFill>
                  <a:srgbClr val="898989"/>
                </a:solidFill>
              </a:rPr>
              <a:t> removes delay</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2008 Heads of Bill published</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7" name="Picture 2"/>
          <p:cNvPicPr>
            <a:picLocks noChangeAspect="1" noChangeArrowheads="1"/>
          </p:cNvPicPr>
          <p:nvPr/>
        </p:nvPicPr>
        <p:blipFill>
          <a:blip r:embed="rId4"/>
          <a:srcRect/>
          <a:stretch>
            <a:fillRect/>
          </a:stretch>
        </p:blipFill>
        <p:spPr bwMode="auto">
          <a:xfrm>
            <a:off x="6102718" y="3966576"/>
            <a:ext cx="2386314" cy="159838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397793"/>
            <a:ext cx="8237512" cy="4167163"/>
          </a:xfrm>
        </p:spPr>
        <p:txBody>
          <a:bodyPr>
            <a:noAutofit/>
          </a:bodyPr>
          <a:lstStyle/>
          <a:p>
            <a:pPr marL="360000" indent="-360000" algn="l" eaLnBrk="1" hangingPunct="1">
              <a:spcBef>
                <a:spcPts val="0"/>
              </a:spcBef>
              <a:spcAft>
                <a:spcPts val="1000"/>
              </a:spcAft>
              <a:buFont typeface="Arial" pitchFamily="34" charset="0"/>
              <a:buChar char="•"/>
            </a:pPr>
            <a:r>
              <a:rPr lang="en-US" sz="2400" dirty="0" smtClean="0">
                <a:solidFill>
                  <a:srgbClr val="898989"/>
                </a:solidFill>
              </a:rPr>
              <a:t>2009: </a:t>
            </a:r>
            <a:r>
              <a:rPr lang="en-US" sz="2400" b="1" dirty="0" smtClean="0">
                <a:solidFill>
                  <a:srgbClr val="898989"/>
                </a:solidFill>
              </a:rPr>
              <a:t>Civil Partnership Bill Published </a:t>
            </a:r>
          </a:p>
          <a:p>
            <a:pPr marL="360000" indent="-360000" algn="l" eaLnBrk="1" hangingPunct="1">
              <a:spcBef>
                <a:spcPts val="0"/>
              </a:spcBef>
              <a:spcAft>
                <a:spcPts val="1000"/>
              </a:spcAft>
              <a:buFont typeface="Arial" pitchFamily="34" charset="0"/>
              <a:buChar char="•"/>
            </a:pPr>
            <a:r>
              <a:rPr lang="en-US" sz="2400" b="1" dirty="0" smtClean="0">
                <a:solidFill>
                  <a:srgbClr val="898989"/>
                </a:solidFill>
              </a:rPr>
              <a:t>GLEN strongly welcomes</a:t>
            </a:r>
          </a:p>
          <a:p>
            <a:pPr marL="360000" indent="-360000" algn="l" eaLnBrk="1" hangingPunct="1">
              <a:spcBef>
                <a:spcPts val="0"/>
              </a:spcBef>
              <a:spcAft>
                <a:spcPts val="0"/>
              </a:spcAft>
              <a:buFont typeface="Arial" pitchFamily="34" charset="0"/>
              <a:buChar char="•"/>
            </a:pPr>
            <a:r>
              <a:rPr lang="en-US" sz="2400" b="1" dirty="0" smtClean="0">
                <a:solidFill>
                  <a:srgbClr val="898989"/>
                </a:solidFill>
              </a:rPr>
              <a:t>Strong opposition </a:t>
            </a:r>
            <a:r>
              <a:rPr lang="en-US" sz="2400" dirty="0" smtClean="0">
                <a:solidFill>
                  <a:srgbClr val="898989"/>
                </a:solidFill>
              </a:rPr>
              <a:t>from those opposed to civil </a:t>
            </a:r>
          </a:p>
          <a:p>
            <a:pPr marL="360000" algn="l" eaLnBrk="1" hangingPunct="1">
              <a:spcBef>
                <a:spcPts val="0"/>
              </a:spcBef>
              <a:spcAft>
                <a:spcPts val="1000"/>
              </a:spcAft>
            </a:pPr>
            <a:r>
              <a:rPr lang="en-US" sz="2400" dirty="0" smtClean="0">
                <a:solidFill>
                  <a:srgbClr val="898989"/>
                </a:solidFill>
              </a:rPr>
              <a:t>partnership on basis that too close to marriage</a:t>
            </a:r>
          </a:p>
          <a:p>
            <a:pPr marL="360000" indent="-360000" algn="l" eaLnBrk="1" hangingPunct="1">
              <a:spcBef>
                <a:spcPts val="0"/>
              </a:spcBef>
              <a:spcAft>
                <a:spcPts val="1000"/>
              </a:spcAft>
              <a:buFont typeface="Arial" pitchFamily="34" charset="0"/>
              <a:buChar char="•"/>
            </a:pPr>
            <a:r>
              <a:rPr lang="en-US" sz="2400" b="1" dirty="0" smtClean="0">
                <a:solidFill>
                  <a:srgbClr val="898989"/>
                </a:solidFill>
              </a:rPr>
              <a:t>30 FF Backbenchers sign motion to Government</a:t>
            </a:r>
          </a:p>
          <a:p>
            <a:pPr marL="360000" indent="-360000" algn="l" eaLnBrk="1" hangingPunct="1">
              <a:spcBef>
                <a:spcPts val="0"/>
              </a:spcBef>
              <a:spcAft>
                <a:spcPts val="1000"/>
              </a:spcAft>
              <a:buFont typeface="Arial" pitchFamily="34" charset="0"/>
              <a:buChar char="•"/>
            </a:pPr>
            <a:r>
              <a:rPr lang="en-US" sz="2400" b="1" dirty="0" smtClean="0">
                <a:solidFill>
                  <a:srgbClr val="898989"/>
                </a:solidFill>
              </a:rPr>
              <a:t>Cardinal Brady </a:t>
            </a:r>
            <a:r>
              <a:rPr lang="en-US" sz="2400" dirty="0" smtClean="0">
                <a:solidFill>
                  <a:srgbClr val="898989"/>
                </a:solidFill>
              </a:rPr>
              <a:t>and Catholic Church strongly oppose</a:t>
            </a:r>
          </a:p>
          <a:p>
            <a:pPr marL="360000" indent="-360000" algn="l" eaLnBrk="1" hangingPunct="1">
              <a:spcBef>
                <a:spcPts val="0"/>
              </a:spcBef>
              <a:spcAft>
                <a:spcPts val="1000"/>
              </a:spcAft>
              <a:buFont typeface="Arial" pitchFamily="34" charset="0"/>
              <a:buChar char="•"/>
            </a:pPr>
            <a:r>
              <a:rPr lang="en-US" sz="2400" b="1" dirty="0" smtClean="0">
                <a:solidFill>
                  <a:srgbClr val="898989"/>
                </a:solidFill>
              </a:rPr>
              <a:t>Strongly opposed by those whose position is ‘marriage or nothing’.  </a:t>
            </a:r>
            <a:r>
              <a:rPr lang="en-US" sz="2400" dirty="0" smtClean="0">
                <a:solidFill>
                  <a:srgbClr val="898989"/>
                </a:solidFill>
              </a:rPr>
              <a:t>Bill torn up at Dublin Pride.</a:t>
            </a:r>
            <a:endParaRPr lang="en-US" sz="2400" b="1" dirty="0" smtClean="0">
              <a:solidFill>
                <a:srgbClr val="898989"/>
              </a:solidFill>
            </a:endParaRP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46082" name="Picture 2"/>
          <p:cNvPicPr>
            <a:picLocks noChangeAspect="1" noChangeArrowheads="1"/>
          </p:cNvPicPr>
          <p:nvPr/>
        </p:nvPicPr>
        <p:blipFill>
          <a:blip r:embed="rId4"/>
          <a:srcRect/>
          <a:stretch>
            <a:fillRect/>
          </a:stretch>
        </p:blipFill>
        <p:spPr bwMode="auto">
          <a:xfrm>
            <a:off x="6700829" y="1584207"/>
            <a:ext cx="2335667" cy="156589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
        <p:nvSpPr>
          <p:cNvPr id="7" name="Subtitle 6"/>
          <p:cNvSpPr>
            <a:spLocks noGrp="1"/>
          </p:cNvSpPr>
          <p:nvPr>
            <p:ph type="subTitle" idx="1"/>
          </p:nvPr>
        </p:nvSpPr>
        <p:spPr/>
        <p:txBody>
          <a:bodyPr/>
          <a:lstStyle/>
          <a:p>
            <a:endParaRPr lang="en-IE" dirty="0"/>
          </a:p>
        </p:txBody>
      </p:sp>
      <p:pic>
        <p:nvPicPr>
          <p:cNvPr id="7170" name="Picture 2"/>
          <p:cNvPicPr>
            <a:picLocks noChangeAspect="1" noChangeArrowheads="1"/>
          </p:cNvPicPr>
          <p:nvPr/>
        </p:nvPicPr>
        <p:blipFill>
          <a:blip r:embed="rId4"/>
          <a:srcRect/>
          <a:stretch>
            <a:fillRect/>
          </a:stretch>
        </p:blipFill>
        <p:spPr bwMode="auto">
          <a:xfrm>
            <a:off x="827584" y="1271537"/>
            <a:ext cx="7294016" cy="43672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E" sz="2400" dirty="0" smtClean="0">
                <a:solidFill>
                  <a:srgbClr val="898989"/>
                </a:solidFill>
              </a:rPr>
              <a:t>A Campaign for Civil Marriage... became a  Campaign against Civil Partnership?</a:t>
            </a:r>
            <a:endParaRPr lang="en-GB" sz="2400" dirty="0" smtClean="0">
              <a:solidFill>
                <a:srgbClr val="898989"/>
              </a:solidFill>
            </a:endParaRPr>
          </a:p>
          <a:p>
            <a:r>
              <a:rPr lang="en-IE" sz="2400" dirty="0" smtClean="0">
                <a:solidFill>
                  <a:srgbClr val="898989"/>
                </a:solidFill>
              </a:rPr>
              <a:t>Refusal to deal with facts .. that overwhelming legal and political opinion considered a civil marriage bill to be unconstitutional</a:t>
            </a:r>
            <a:endParaRPr lang="en-GB" sz="2400" dirty="0" smtClean="0">
              <a:solidFill>
                <a:srgbClr val="898989"/>
              </a:solidFill>
            </a:endParaRPr>
          </a:p>
          <a:p>
            <a:r>
              <a:rPr lang="en-IE" sz="2400" dirty="0" smtClean="0">
                <a:solidFill>
                  <a:srgbClr val="898989"/>
                </a:solidFill>
              </a:rPr>
              <a:t>Prepared to block fundamental and immediate progress for couples … that Civil Partnership would bring</a:t>
            </a:r>
            <a:endParaRPr lang="en-GB" sz="2400" dirty="0" smtClean="0">
              <a:solidFill>
                <a:srgbClr val="898989"/>
              </a:solidFill>
            </a:endParaRPr>
          </a:p>
          <a:p>
            <a:r>
              <a:rPr lang="en-IE" sz="2400" dirty="0" smtClean="0">
                <a:solidFill>
                  <a:srgbClr val="898989"/>
                </a:solidFill>
              </a:rPr>
              <a:t>In favour of the ultimate answer … at some indeterminate time in the future </a:t>
            </a:r>
            <a:endParaRPr lang="en-GB" sz="2400" dirty="0" smtClean="0">
              <a:solidFill>
                <a:srgbClr val="898989"/>
              </a:solidFill>
            </a:endParaRPr>
          </a:p>
          <a:p>
            <a:r>
              <a:rPr lang="en-IE" sz="2400" dirty="0" smtClean="0">
                <a:solidFill>
                  <a:srgbClr val="898989"/>
                </a:solidFill>
              </a:rPr>
              <a:t>Akin to religious certainties ... </a:t>
            </a:r>
            <a:endParaRPr lang="en-GB" sz="2400" dirty="0" smtClean="0">
              <a:solidFill>
                <a:srgbClr val="898989"/>
              </a:solidFill>
            </a:endParaRPr>
          </a:p>
          <a:p>
            <a:endParaRPr lang="en-GB" sz="2400" dirty="0" smtClean="0">
              <a:solidFill>
                <a:srgbClr val="898989"/>
              </a:solidFill>
            </a:endParaRPr>
          </a:p>
        </p:txBody>
      </p:sp>
      <p:pic>
        <p:nvPicPr>
          <p:cNvPr id="4"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5"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IE" sz="2400" dirty="0" smtClean="0">
                <a:solidFill>
                  <a:srgbClr val="898989"/>
                </a:solidFill>
              </a:rPr>
              <a:t>“hard cases make bad law” … we were told when we raised couples in dire need of immediate answers</a:t>
            </a:r>
            <a:endParaRPr lang="en-GB" sz="2400" dirty="0" smtClean="0">
              <a:solidFill>
                <a:srgbClr val="898989"/>
              </a:solidFill>
            </a:endParaRPr>
          </a:p>
          <a:p>
            <a:r>
              <a:rPr lang="en-IE" sz="2400" dirty="0" smtClean="0">
                <a:solidFill>
                  <a:srgbClr val="898989"/>
                </a:solidFill>
              </a:rPr>
              <a:t> “Civil Partnership would remove momentum for Civil Marriage” .. </a:t>
            </a:r>
            <a:endParaRPr lang="en-GB" sz="2400" dirty="0" smtClean="0">
              <a:solidFill>
                <a:srgbClr val="898989"/>
              </a:solidFill>
            </a:endParaRPr>
          </a:p>
          <a:p>
            <a:r>
              <a:rPr lang="en-IE" sz="2400" dirty="0" smtClean="0">
                <a:solidFill>
                  <a:srgbClr val="898989"/>
                </a:solidFill>
              </a:rPr>
              <a:t>“Just introduce amendment to Civil Registration Act” …  still waiting for a Private members Bill</a:t>
            </a:r>
            <a:endParaRPr lang="en-GB" sz="2400" dirty="0" smtClean="0">
              <a:solidFill>
                <a:srgbClr val="898989"/>
              </a:solidFill>
            </a:endParaRPr>
          </a:p>
          <a:p>
            <a:r>
              <a:rPr lang="en-IE" sz="2400" dirty="0" smtClean="0">
                <a:solidFill>
                  <a:srgbClr val="898989"/>
                </a:solidFill>
              </a:rPr>
              <a:t>The Civil Partnership to Civil Marriage strategy was successful</a:t>
            </a:r>
            <a:endParaRPr lang="en-GB" sz="2400" dirty="0" smtClean="0">
              <a:solidFill>
                <a:srgbClr val="898989"/>
              </a:solidFill>
            </a:endParaRPr>
          </a:p>
          <a:p>
            <a:r>
              <a:rPr lang="en-IE" sz="2400" dirty="0" smtClean="0">
                <a:solidFill>
                  <a:srgbClr val="898989"/>
                </a:solidFill>
              </a:rPr>
              <a:t>“Civil Marriage or nothing” … couples would have nothing now .. and far less chance of a successful Referendum</a:t>
            </a:r>
            <a:endParaRPr lang="en-GB" sz="2400" dirty="0" smtClean="0">
              <a:solidFill>
                <a:srgbClr val="898989"/>
              </a:solidFill>
            </a:endParaRPr>
          </a:p>
        </p:txBody>
      </p:sp>
      <p:pic>
        <p:nvPicPr>
          <p:cNvPr id="4"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5"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397793"/>
            <a:ext cx="8237512" cy="4167163"/>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Eamonn Gilmore’s 2009 strategy for achieving marriage building on civil unions:</a:t>
            </a:r>
          </a:p>
          <a:p>
            <a:pPr marL="360000" indent="-360000" algn="l" eaLnBrk="1" hangingPunct="1">
              <a:spcBef>
                <a:spcPts val="0"/>
              </a:spcBef>
              <a:spcAft>
                <a:spcPts val="1000"/>
              </a:spcAft>
              <a:buFont typeface="Arial" pitchFamily="34" charset="0"/>
              <a:buChar char="•"/>
            </a:pPr>
            <a:endParaRPr lang="en-US" sz="2400" b="1" dirty="0" smtClean="0">
              <a:solidFill>
                <a:srgbClr val="898989"/>
              </a:solidFill>
            </a:endParaRPr>
          </a:p>
          <a:p>
            <a:pPr marL="360000" algn="l" eaLnBrk="1" hangingPunct="1">
              <a:spcBef>
                <a:spcPts val="0"/>
              </a:spcBef>
              <a:spcAft>
                <a:spcPts val="0"/>
              </a:spcAft>
            </a:pPr>
            <a:r>
              <a:rPr lang="en-US" sz="2400" dirty="0" smtClean="0">
                <a:solidFill>
                  <a:srgbClr val="898989"/>
                </a:solidFill>
              </a:rPr>
              <a:t>“</a:t>
            </a:r>
            <a:r>
              <a:rPr lang="en-US" sz="2400" i="1" dirty="0" smtClean="0">
                <a:solidFill>
                  <a:srgbClr val="898989"/>
                </a:solidFill>
              </a:rPr>
              <a:t>In the meantime, there are immediate, unmet, </a:t>
            </a:r>
          </a:p>
          <a:p>
            <a:pPr marL="360000" algn="l" eaLnBrk="1" hangingPunct="1">
              <a:spcBef>
                <a:spcPts val="0"/>
              </a:spcBef>
              <a:spcAft>
                <a:spcPts val="0"/>
              </a:spcAft>
            </a:pPr>
            <a:r>
              <a:rPr lang="en-US" sz="2400" i="1" dirty="0" smtClean="0">
                <a:solidFill>
                  <a:srgbClr val="898989"/>
                </a:solidFill>
              </a:rPr>
              <a:t>needs that should not be postponed until such</a:t>
            </a:r>
          </a:p>
          <a:p>
            <a:pPr marL="360000" algn="l" eaLnBrk="1" hangingPunct="1">
              <a:spcBef>
                <a:spcPts val="0"/>
              </a:spcBef>
              <a:spcAft>
                <a:spcPts val="0"/>
              </a:spcAft>
            </a:pPr>
            <a:r>
              <a:rPr lang="en-US" sz="2400" i="1" dirty="0" smtClean="0">
                <a:solidFill>
                  <a:srgbClr val="898989"/>
                </a:solidFill>
              </a:rPr>
              <a:t>a referendum is held. </a:t>
            </a:r>
            <a:r>
              <a:rPr lang="en-US" sz="2400" b="1" i="1" dirty="0" smtClean="0">
                <a:solidFill>
                  <a:srgbClr val="898989"/>
                </a:solidFill>
              </a:rPr>
              <a:t>Waiting for the best </a:t>
            </a:r>
          </a:p>
          <a:p>
            <a:pPr marL="360000" algn="l" eaLnBrk="1" hangingPunct="1">
              <a:spcBef>
                <a:spcPts val="0"/>
              </a:spcBef>
              <a:spcAft>
                <a:spcPts val="0"/>
              </a:spcAft>
            </a:pPr>
            <a:r>
              <a:rPr lang="en-US" sz="2400" b="1" i="1" dirty="0" smtClean="0">
                <a:solidFill>
                  <a:srgbClr val="898989"/>
                </a:solidFill>
              </a:rPr>
              <a:t>should not be a reason for delay in bringing </a:t>
            </a:r>
          </a:p>
          <a:p>
            <a:pPr marL="360000" algn="l" eaLnBrk="1" hangingPunct="1">
              <a:spcBef>
                <a:spcPts val="0"/>
              </a:spcBef>
              <a:spcAft>
                <a:spcPts val="0"/>
              </a:spcAft>
            </a:pPr>
            <a:r>
              <a:rPr lang="en-US" sz="2400" b="1" i="1" dirty="0" smtClean="0">
                <a:solidFill>
                  <a:srgbClr val="898989"/>
                </a:solidFill>
              </a:rPr>
              <a:t>about the better</a:t>
            </a:r>
            <a:r>
              <a:rPr lang="en-US" sz="2400" i="1" dirty="0" smtClean="0">
                <a:solidFill>
                  <a:srgbClr val="898989"/>
                </a:solidFill>
              </a:rPr>
              <a:t>.”</a:t>
            </a: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2050" name="Picture 2" descr="http://t1.gstatic.com/images?q=tbn:ANd9GcTaA9yakJBJRa-7lMdswrlEKyu6LOdrB_8-bvuNXryneyuL4gN_"/>
          <p:cNvPicPr>
            <a:picLocks noChangeAspect="1" noChangeArrowheads="1"/>
          </p:cNvPicPr>
          <p:nvPr/>
        </p:nvPicPr>
        <p:blipFill>
          <a:blip r:embed="rId4"/>
          <a:srcRect/>
          <a:stretch>
            <a:fillRect/>
          </a:stretch>
        </p:blipFill>
        <p:spPr bwMode="auto">
          <a:xfrm>
            <a:off x="6700829" y="2420888"/>
            <a:ext cx="2311659" cy="150760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95936" y="1397793"/>
            <a:ext cx="4493096" cy="4167163"/>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Role of Advocacy Group?</a:t>
            </a:r>
          </a:p>
          <a:p>
            <a:pPr marL="360000" indent="-360000" algn="l" eaLnBrk="1" hangingPunct="1">
              <a:spcBef>
                <a:spcPts val="0"/>
              </a:spcBef>
              <a:spcAft>
                <a:spcPts val="1000"/>
              </a:spcAft>
              <a:buFont typeface="Arial" pitchFamily="34" charset="0"/>
              <a:buChar char="•"/>
            </a:pPr>
            <a:r>
              <a:rPr lang="en-US" sz="2400" b="1" dirty="0" smtClean="0">
                <a:solidFill>
                  <a:srgbClr val="898989"/>
                </a:solidFill>
              </a:rPr>
              <a:t>The Need to Hold Your Nerve</a:t>
            </a:r>
          </a:p>
          <a:p>
            <a:pPr marL="360000" algn="l" eaLnBrk="1" hangingPunct="1">
              <a:spcBef>
                <a:spcPts val="0"/>
              </a:spcBef>
              <a:spcAft>
                <a:spcPts val="1000"/>
              </a:spcAft>
            </a:pPr>
            <a:r>
              <a:rPr lang="en-US" sz="2400" i="1" dirty="0" smtClean="0">
                <a:solidFill>
                  <a:srgbClr val="898989"/>
                </a:solidFill>
              </a:rPr>
              <a:t>“it would be unconscionable to say to couples, ‘we know that the bill will provide you with legal answers to your urgent problems, but we will oppose it because it is not marriage’” </a:t>
            </a:r>
            <a:r>
              <a:rPr lang="en-US" sz="2000" dirty="0" smtClean="0">
                <a:solidFill>
                  <a:srgbClr val="898989"/>
                </a:solidFill>
              </a:rPr>
              <a:t>GLEN chair Kieran Rose at public information meeting on Bill</a:t>
            </a:r>
            <a:r>
              <a:rPr lang="en-US" sz="2400" dirty="0" smtClean="0">
                <a:solidFill>
                  <a:srgbClr val="898989"/>
                </a:solidFill>
              </a:rPr>
              <a:t>.</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6" name="Picture 4"/>
          <p:cNvPicPr>
            <a:picLocks noChangeAspect="1" noChangeArrowheads="1"/>
          </p:cNvPicPr>
          <p:nvPr/>
        </p:nvPicPr>
        <p:blipFill>
          <a:blip r:embed="rId4"/>
          <a:srcRect/>
          <a:stretch>
            <a:fillRect/>
          </a:stretch>
        </p:blipFill>
        <p:spPr bwMode="auto">
          <a:xfrm>
            <a:off x="611560" y="1533912"/>
            <a:ext cx="3096344" cy="3119224"/>
          </a:xfrm>
          <a:prstGeom prst="rect">
            <a:avLst/>
          </a:prstGeom>
          <a:noFill/>
          <a:ln w="9525">
            <a:noFill/>
            <a:miter lim="800000"/>
            <a:headEnd/>
            <a:tailEnd/>
          </a:ln>
        </p:spPr>
      </p:pic>
      <p:sp>
        <p:nvSpPr>
          <p:cNvPr id="7" name="TextBox 6"/>
          <p:cNvSpPr txBox="1"/>
          <p:nvPr/>
        </p:nvSpPr>
        <p:spPr>
          <a:xfrm>
            <a:off x="179512" y="4849415"/>
            <a:ext cx="4181868" cy="307777"/>
          </a:xfrm>
          <a:prstGeom prst="rect">
            <a:avLst/>
          </a:prstGeom>
          <a:noFill/>
        </p:spPr>
        <p:txBody>
          <a:bodyPr wrap="square" rtlCol="0">
            <a:spAutoFit/>
          </a:bodyPr>
          <a:lstStyle/>
          <a:p>
            <a:pPr algn="ctr"/>
            <a:r>
              <a:rPr lang="en-IE" sz="1400" i="1" dirty="0" smtClean="0">
                <a:latin typeface="+mn-lt"/>
              </a:rPr>
              <a:t>Eleanor, Teresa and their Dads, </a:t>
            </a:r>
            <a:r>
              <a:rPr lang="en-IE" sz="1400" i="1" dirty="0" err="1" smtClean="0">
                <a:latin typeface="+mn-lt"/>
              </a:rPr>
              <a:t>Enniscorthy</a:t>
            </a:r>
            <a:r>
              <a:rPr lang="en-IE" sz="1400" i="1" dirty="0" smtClean="0">
                <a:latin typeface="+mn-lt"/>
              </a:rPr>
              <a:t> 2011</a:t>
            </a:r>
            <a:endParaRPr lang="en-IE" sz="1400" i="1"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95936" y="1268760"/>
            <a:ext cx="4752528" cy="4167163"/>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Joan Hart, </a:t>
            </a:r>
            <a:r>
              <a:rPr lang="en-US" sz="2400" b="1" i="1" dirty="0" smtClean="0">
                <a:solidFill>
                  <a:srgbClr val="898989"/>
                </a:solidFill>
              </a:rPr>
              <a:t>PA Consulting </a:t>
            </a:r>
            <a:r>
              <a:rPr lang="en-US" sz="1800" dirty="0" smtClean="0">
                <a:solidFill>
                  <a:srgbClr val="898989"/>
                </a:solidFill>
              </a:rPr>
              <a:t>(from GLEN evaluation):</a:t>
            </a:r>
          </a:p>
          <a:p>
            <a:pPr marL="360000" algn="l" eaLnBrk="1" hangingPunct="1">
              <a:spcBef>
                <a:spcPts val="0"/>
              </a:spcBef>
              <a:spcAft>
                <a:spcPts val="1000"/>
              </a:spcAft>
            </a:pPr>
            <a:r>
              <a:rPr lang="en-IE" sz="2000" i="1" dirty="0" smtClean="0"/>
              <a:t>Our clear understanding is that, had GLEN persisted with its preferred option (i.e. full marriage), civil partnership was at risk of </a:t>
            </a:r>
            <a:r>
              <a:rPr lang="en-IE" sz="2000" b="1" i="1" dirty="0" smtClean="0"/>
              <a:t>going off the political agenda completely</a:t>
            </a:r>
            <a:r>
              <a:rPr lang="en-IE" sz="2000" i="1" dirty="0" smtClean="0"/>
              <a:t>. GLEN understood this risk and made a calculated decision to pursue civil partnership and the legislative protections it brought. </a:t>
            </a:r>
            <a:endParaRPr lang="en-IE" sz="2000" dirty="0" smtClean="0"/>
          </a:p>
          <a:p>
            <a:pPr marL="360000" indent="-360000" algn="l" eaLnBrk="1" hangingPunct="1">
              <a:spcBef>
                <a:spcPts val="0"/>
              </a:spcBef>
              <a:spcAft>
                <a:spcPts val="1000"/>
              </a:spcAft>
              <a:buFont typeface="Arial" pitchFamily="34" charset="0"/>
              <a:buChar char="•"/>
            </a:pPr>
            <a:r>
              <a:rPr lang="en-US" sz="2400" dirty="0" smtClean="0">
                <a:solidFill>
                  <a:srgbClr val="898989"/>
                </a:solidFill>
              </a:rPr>
              <a:t>Ministers and officials have many competing priorities</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
        <p:nvSpPr>
          <p:cNvPr id="7" name="TextBox 6"/>
          <p:cNvSpPr txBox="1"/>
          <p:nvPr/>
        </p:nvSpPr>
        <p:spPr>
          <a:xfrm>
            <a:off x="179512" y="4849415"/>
            <a:ext cx="4181868" cy="307777"/>
          </a:xfrm>
          <a:prstGeom prst="rect">
            <a:avLst/>
          </a:prstGeom>
          <a:noFill/>
        </p:spPr>
        <p:txBody>
          <a:bodyPr wrap="square" rtlCol="0">
            <a:spAutoFit/>
          </a:bodyPr>
          <a:lstStyle/>
          <a:p>
            <a:pPr algn="ctr"/>
            <a:r>
              <a:rPr lang="en-IE" sz="1400" i="1" dirty="0" err="1" smtClean="0">
                <a:latin typeface="+mn-lt"/>
              </a:rPr>
              <a:t>Alper</a:t>
            </a:r>
            <a:r>
              <a:rPr lang="en-IE" sz="1400" i="1" dirty="0" smtClean="0">
                <a:latin typeface="+mn-lt"/>
              </a:rPr>
              <a:t> and Paul, Dublin 2011</a:t>
            </a:r>
            <a:endParaRPr lang="en-IE" sz="1400" i="1" dirty="0">
              <a:latin typeface="+mn-lt"/>
            </a:endParaRPr>
          </a:p>
        </p:txBody>
      </p:sp>
      <p:pic>
        <p:nvPicPr>
          <p:cNvPr id="8" name="Picture 7" descr="Alper And Paul.jpg"/>
          <p:cNvPicPr>
            <a:picLocks noChangeAspect="1"/>
          </p:cNvPicPr>
          <p:nvPr/>
        </p:nvPicPr>
        <p:blipFill>
          <a:blip r:embed="rId4"/>
          <a:stretch>
            <a:fillRect/>
          </a:stretch>
        </p:blipFill>
        <p:spPr>
          <a:xfrm>
            <a:off x="1000100" y="1500174"/>
            <a:ext cx="2361130" cy="314817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a:ln w="9525">
            <a:noFill/>
            <a:miter lim="800000"/>
            <a:headEnd/>
            <a:tailEnd/>
          </a:ln>
        </p:spPr>
      </p:pic>
      <p:pic>
        <p:nvPicPr>
          <p:cNvPr id="3" name="Picture 1029"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a:ln w="9525">
            <a:noFill/>
            <a:miter lim="800000"/>
            <a:headEnd/>
            <a:tailEnd/>
          </a:ln>
        </p:spPr>
      </p:pic>
      <p:sp>
        <p:nvSpPr>
          <p:cNvPr id="4" name="TextBox 3"/>
          <p:cNvSpPr txBox="1"/>
          <p:nvPr/>
        </p:nvSpPr>
        <p:spPr>
          <a:xfrm>
            <a:off x="428596" y="1714488"/>
            <a:ext cx="8501122" cy="3046988"/>
          </a:xfrm>
          <a:prstGeom prst="rect">
            <a:avLst/>
          </a:prstGeom>
          <a:noFill/>
        </p:spPr>
        <p:txBody>
          <a:bodyPr wrap="square" rtlCol="0">
            <a:spAutoFit/>
          </a:bodyPr>
          <a:lstStyle/>
          <a:p>
            <a:r>
              <a:rPr lang="en-GB" sz="2400" dirty="0" smtClean="0">
                <a:solidFill>
                  <a:srgbClr val="898989"/>
                </a:solidFill>
                <a:latin typeface="+mn-lt"/>
                <a:ea typeface="ヒラギノ角ゴ Pro W3" pitchFamily="-65" charset="-128"/>
                <a:cs typeface="ヒラギノ角ゴ Pro W3" pitchFamily="-65" charset="-128"/>
              </a:rPr>
              <a:t>From Criminalisation to Civil Marriage </a:t>
            </a:r>
          </a:p>
          <a:p>
            <a:endParaRPr lang="en-GB" sz="2400" dirty="0" smtClean="0">
              <a:solidFill>
                <a:srgbClr val="898989"/>
              </a:solidFill>
              <a:latin typeface="+mn-lt"/>
              <a:ea typeface="ヒラギノ角ゴ Pro W3" pitchFamily="-65" charset="-128"/>
              <a:cs typeface="ヒラギノ角ゴ Pro W3" pitchFamily="-65" charset="-128"/>
            </a:endParaRPr>
          </a:p>
          <a:p>
            <a:pPr>
              <a:buFont typeface="Arial" pitchFamily="34" charset="0"/>
              <a:buChar char="•"/>
            </a:pPr>
            <a:r>
              <a:rPr lang="en-GB" sz="2400" b="1" dirty="0" smtClean="0">
                <a:solidFill>
                  <a:srgbClr val="898989"/>
                </a:solidFill>
                <a:latin typeface="+mn-lt"/>
                <a:ea typeface="ヒラギノ角ゴ Pro W3" pitchFamily="-65" charset="-128"/>
                <a:cs typeface="ヒラギノ角ゴ Pro W3" pitchFamily="-65" charset="-128"/>
              </a:rPr>
              <a:t>1993</a:t>
            </a:r>
            <a:r>
              <a:rPr lang="en-GB" sz="2400" dirty="0" smtClean="0">
                <a:solidFill>
                  <a:srgbClr val="898989"/>
                </a:solidFill>
                <a:latin typeface="+mn-lt"/>
                <a:ea typeface="ヒラギノ角ゴ Pro W3" pitchFamily="-65" charset="-128"/>
                <a:cs typeface="ヒラギノ角ゴ Pro W3" pitchFamily="-65" charset="-128"/>
              </a:rPr>
              <a:t> – Decriminalisation on the basis of equality</a:t>
            </a:r>
          </a:p>
          <a:p>
            <a:pPr>
              <a:buFont typeface="Arial" pitchFamily="34" charset="0"/>
              <a:buChar char="•"/>
            </a:pPr>
            <a:r>
              <a:rPr lang="en-GB" sz="2400" b="1" dirty="0" smtClean="0">
                <a:solidFill>
                  <a:srgbClr val="898989"/>
                </a:solidFill>
                <a:latin typeface="+mn-lt"/>
                <a:ea typeface="ヒラギノ角ゴ Pro W3" pitchFamily="-65" charset="-128"/>
                <a:cs typeface="ヒラギノ角ゴ Pro W3" pitchFamily="-65" charset="-128"/>
              </a:rPr>
              <a:t>1998</a:t>
            </a:r>
            <a:r>
              <a:rPr lang="en-GB" sz="2400" dirty="0" smtClean="0">
                <a:solidFill>
                  <a:srgbClr val="898989"/>
                </a:solidFill>
                <a:latin typeface="+mn-lt"/>
                <a:ea typeface="ヒラギノ角ゴ Pro W3" pitchFamily="-65" charset="-128"/>
                <a:cs typeface="ヒラギノ角ゴ Pro W3" pitchFamily="-65" charset="-128"/>
              </a:rPr>
              <a:t> – Powerful Equality legislation</a:t>
            </a:r>
          </a:p>
          <a:p>
            <a:pPr>
              <a:buFont typeface="Arial" pitchFamily="34" charset="0"/>
              <a:buChar char="•"/>
            </a:pPr>
            <a:r>
              <a:rPr lang="en-GB" sz="2400" b="1" dirty="0" smtClean="0">
                <a:solidFill>
                  <a:srgbClr val="898989"/>
                </a:solidFill>
                <a:latin typeface="+mn-lt"/>
                <a:ea typeface="ヒラギノ角ゴ Pro W3" pitchFamily="-65" charset="-128"/>
                <a:cs typeface="ヒラギノ角ゴ Pro W3" pitchFamily="-65" charset="-128"/>
              </a:rPr>
              <a:t>2010 </a:t>
            </a:r>
            <a:r>
              <a:rPr lang="en-GB" sz="2400" dirty="0" smtClean="0">
                <a:solidFill>
                  <a:srgbClr val="898989"/>
                </a:solidFill>
                <a:latin typeface="+mn-lt"/>
                <a:ea typeface="ヒラギノ角ゴ Pro W3" pitchFamily="-65" charset="-128"/>
                <a:cs typeface="ヒラギノ角ゴ Pro W3" pitchFamily="-65" charset="-128"/>
              </a:rPr>
              <a:t>– Marriage-like Civil Partnership Act</a:t>
            </a:r>
          </a:p>
          <a:p>
            <a:pPr>
              <a:buFont typeface="Arial" pitchFamily="34" charset="0"/>
              <a:buChar char="•"/>
            </a:pPr>
            <a:r>
              <a:rPr lang="en-GB" sz="2400" b="1" dirty="0" smtClean="0">
                <a:solidFill>
                  <a:srgbClr val="898989"/>
                </a:solidFill>
                <a:latin typeface="+mn-lt"/>
                <a:ea typeface="ヒラギノ角ゴ Pro W3" pitchFamily="-65" charset="-128"/>
                <a:cs typeface="ヒラギノ角ゴ Pro W3" pitchFamily="-65" charset="-128"/>
              </a:rPr>
              <a:t>2011</a:t>
            </a:r>
            <a:r>
              <a:rPr lang="en-GB" sz="2400" dirty="0" smtClean="0">
                <a:solidFill>
                  <a:srgbClr val="898989"/>
                </a:solidFill>
                <a:latin typeface="+mn-lt"/>
                <a:ea typeface="ヒラギノ角ゴ Pro W3" pitchFamily="-65" charset="-128"/>
                <a:cs typeface="ヒラギノ角ゴ Pro W3" pitchFamily="-65" charset="-128"/>
              </a:rPr>
              <a:t> – Finance Act; on a par with marriage</a:t>
            </a:r>
          </a:p>
          <a:p>
            <a:pPr>
              <a:buFont typeface="Arial" pitchFamily="34" charset="0"/>
              <a:buChar char="•"/>
            </a:pPr>
            <a:r>
              <a:rPr lang="en-GB" sz="2400" b="1" dirty="0" smtClean="0">
                <a:solidFill>
                  <a:srgbClr val="898989"/>
                </a:solidFill>
                <a:latin typeface="+mn-lt"/>
                <a:ea typeface="ヒラギノ角ゴ Pro W3" pitchFamily="-65" charset="-128"/>
                <a:cs typeface="ヒラギノ角ゴ Pro W3" pitchFamily="-65" charset="-128"/>
              </a:rPr>
              <a:t>2014</a:t>
            </a:r>
            <a:r>
              <a:rPr lang="en-GB" sz="2400" dirty="0" smtClean="0">
                <a:solidFill>
                  <a:srgbClr val="898989"/>
                </a:solidFill>
                <a:latin typeface="+mn-lt"/>
                <a:ea typeface="ヒラギノ角ゴ Pro W3" pitchFamily="-65" charset="-128"/>
                <a:cs typeface="ヒラギノ角ゴ Pro W3" pitchFamily="-65" charset="-128"/>
              </a:rPr>
              <a:t> – Children and Family Relationships Bill; equality based</a:t>
            </a:r>
          </a:p>
          <a:p>
            <a:pPr>
              <a:buFont typeface="Arial" pitchFamily="34" charset="0"/>
              <a:buChar char="•"/>
            </a:pPr>
            <a:r>
              <a:rPr lang="en-GB" sz="2400" b="1" dirty="0" smtClean="0">
                <a:solidFill>
                  <a:srgbClr val="898989"/>
                </a:solidFill>
                <a:latin typeface="+mn-lt"/>
                <a:ea typeface="ヒラギノ角ゴ Pro W3" pitchFamily="-65" charset="-128"/>
                <a:cs typeface="ヒラギノ角ゴ Pro W3" pitchFamily="-65" charset="-128"/>
              </a:rPr>
              <a:t>2015</a:t>
            </a:r>
            <a:r>
              <a:rPr lang="en-GB" sz="2400" dirty="0" smtClean="0">
                <a:solidFill>
                  <a:srgbClr val="898989"/>
                </a:solidFill>
                <a:latin typeface="+mn-lt"/>
                <a:ea typeface="ヒラギノ角ゴ Pro W3" pitchFamily="-65" charset="-128"/>
                <a:cs typeface="ヒラギノ角ゴ Pro W3" pitchFamily="-65" charset="-128"/>
              </a:rPr>
              <a:t> – Referendum on the Right to Marry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066800"/>
            <a:ext cx="6865092" cy="4167163"/>
          </a:xfrm>
        </p:spPr>
        <p:txBody>
          <a:bodyPr>
            <a:noAutofit/>
          </a:bodyPr>
          <a:lstStyle/>
          <a:p>
            <a:pPr marL="360000" indent="-360000" algn="l" eaLnBrk="1" hangingPunct="1">
              <a:spcBef>
                <a:spcPts val="0"/>
              </a:spcBef>
              <a:spcAft>
                <a:spcPts val="1000"/>
              </a:spcAft>
              <a:buFont typeface="Arial" pitchFamily="34" charset="0"/>
              <a:buChar char="•"/>
            </a:pPr>
            <a:r>
              <a:rPr lang="en-US" sz="2400" dirty="0" smtClean="0">
                <a:solidFill>
                  <a:srgbClr val="898989"/>
                </a:solidFill>
              </a:rPr>
              <a:t>2009 &amp; 2010: Civil Partnership proceeds through Oireachtas</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Powerful speeches in the Dáil and </a:t>
            </a:r>
            <a:r>
              <a:rPr lang="en-US" sz="2400" dirty="0" err="1" smtClean="0">
                <a:solidFill>
                  <a:srgbClr val="898989"/>
                </a:solidFill>
              </a:rPr>
              <a:t>Seanad</a:t>
            </a:r>
            <a:endParaRPr lang="en-US" sz="2400" dirty="0" smtClean="0">
              <a:solidFill>
                <a:srgbClr val="898989"/>
              </a:solidFill>
            </a:endParaRPr>
          </a:p>
          <a:p>
            <a:pPr marL="360000" indent="-360000" algn="l" eaLnBrk="1" hangingPunct="1">
              <a:spcBef>
                <a:spcPts val="0"/>
              </a:spcBef>
              <a:spcAft>
                <a:spcPts val="1000"/>
              </a:spcAft>
              <a:buFont typeface="Arial" pitchFamily="34" charset="0"/>
              <a:buChar char="•"/>
            </a:pPr>
            <a:r>
              <a:rPr lang="en-US" sz="2400" b="1" dirty="0" smtClean="0">
                <a:solidFill>
                  <a:srgbClr val="898989"/>
                </a:solidFill>
              </a:rPr>
              <a:t>‘Conscience’ </a:t>
            </a:r>
            <a:r>
              <a:rPr lang="en-US" sz="2400" dirty="0" smtClean="0">
                <a:solidFill>
                  <a:srgbClr val="898989"/>
                </a:solidFill>
              </a:rPr>
              <a:t>clause spoiler rejected by Minister Ahern and all Parties</a:t>
            </a:r>
            <a:endParaRPr lang="en-US" sz="2400" b="1" dirty="0" smtClean="0">
              <a:solidFill>
                <a:srgbClr val="898989"/>
              </a:solidFill>
            </a:endParaRPr>
          </a:p>
          <a:p>
            <a:pPr marL="360000" indent="-360000" algn="l" eaLnBrk="1" hangingPunct="1">
              <a:spcBef>
                <a:spcPts val="0"/>
              </a:spcBef>
              <a:spcAft>
                <a:spcPts val="1000"/>
              </a:spcAft>
              <a:buFont typeface="Arial" pitchFamily="34" charset="0"/>
              <a:buChar char="•"/>
            </a:pPr>
            <a:r>
              <a:rPr lang="en-US" sz="2400" b="1" dirty="0" smtClean="0">
                <a:solidFill>
                  <a:srgbClr val="898989"/>
                </a:solidFill>
              </a:rPr>
              <a:t>Praise works</a:t>
            </a:r>
          </a:p>
          <a:p>
            <a:pPr marL="360000" indent="-360000" algn="l" eaLnBrk="1" hangingPunct="1">
              <a:spcBef>
                <a:spcPts val="0"/>
              </a:spcBef>
              <a:spcAft>
                <a:spcPts val="1500"/>
              </a:spcAft>
              <a:buFont typeface="Arial" pitchFamily="34" charset="0"/>
              <a:buChar char="•"/>
            </a:pPr>
            <a:r>
              <a:rPr lang="en-US" sz="2400" dirty="0" smtClean="0">
                <a:solidFill>
                  <a:srgbClr val="898989"/>
                </a:solidFill>
              </a:rPr>
              <a:t>‘A victory all can be proud of.’</a:t>
            </a:r>
          </a:p>
          <a:p>
            <a:pPr marL="360000" indent="-360000" algn="l" eaLnBrk="1" hangingPunct="1">
              <a:spcBef>
                <a:spcPts val="0"/>
              </a:spcBef>
              <a:spcAft>
                <a:spcPts val="1000"/>
              </a:spcAft>
              <a:buFont typeface="Arial" pitchFamily="34" charset="0"/>
              <a:buChar char="•"/>
            </a:pPr>
            <a:r>
              <a:rPr lang="en-US" sz="2400" b="1" dirty="0" smtClean="0">
                <a:solidFill>
                  <a:srgbClr val="898989"/>
                </a:solidFill>
              </a:rPr>
              <a:t>How you win is as important as what you win</a:t>
            </a: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50178" name="Picture 2"/>
          <p:cNvPicPr>
            <a:picLocks noChangeAspect="1" noChangeArrowheads="1"/>
          </p:cNvPicPr>
          <p:nvPr/>
        </p:nvPicPr>
        <p:blipFill>
          <a:blip r:embed="rId4"/>
          <a:srcRect/>
          <a:stretch>
            <a:fillRect/>
          </a:stretch>
        </p:blipFill>
        <p:spPr bwMode="auto">
          <a:xfrm>
            <a:off x="7116612" y="3923295"/>
            <a:ext cx="1265385" cy="1640649"/>
          </a:xfrm>
          <a:prstGeom prst="rect">
            <a:avLst/>
          </a:prstGeom>
          <a:noFill/>
          <a:ln w="9525">
            <a:noFill/>
            <a:miter lim="800000"/>
            <a:headEnd/>
            <a:tailEnd/>
          </a:ln>
        </p:spPr>
      </p:pic>
      <p:pic>
        <p:nvPicPr>
          <p:cNvPr id="7" name="Picture 6" descr="CP Dail.jpg"/>
          <p:cNvPicPr>
            <a:picLocks noChangeAspect="1"/>
          </p:cNvPicPr>
          <p:nvPr/>
        </p:nvPicPr>
        <p:blipFill>
          <a:blip r:embed="rId5"/>
          <a:stretch>
            <a:fillRect/>
          </a:stretch>
        </p:blipFill>
        <p:spPr>
          <a:xfrm>
            <a:off x="6775831" y="1285860"/>
            <a:ext cx="2011011" cy="1177871"/>
          </a:xfrm>
          <a:prstGeom prst="rect">
            <a:avLst/>
          </a:prstGeom>
        </p:spPr>
      </p:pic>
      <p:pic>
        <p:nvPicPr>
          <p:cNvPr id="8" name="Picture 7" descr="Protest2.jpg"/>
          <p:cNvPicPr>
            <a:picLocks noChangeAspect="1"/>
          </p:cNvPicPr>
          <p:nvPr/>
        </p:nvPicPr>
        <p:blipFill>
          <a:blip r:embed="rId6"/>
          <a:stretch>
            <a:fillRect/>
          </a:stretch>
        </p:blipFill>
        <p:spPr>
          <a:xfrm>
            <a:off x="6775831" y="2692724"/>
            <a:ext cx="2011011" cy="11311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397793"/>
            <a:ext cx="6381625" cy="4167163"/>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Minister Pat Carey, speaking after passage of the Bill:</a:t>
            </a:r>
          </a:p>
          <a:p>
            <a:pPr marL="360000" algn="l" eaLnBrk="1" hangingPunct="1">
              <a:spcBef>
                <a:spcPts val="0"/>
              </a:spcBef>
              <a:spcAft>
                <a:spcPts val="0"/>
              </a:spcAft>
            </a:pPr>
            <a:r>
              <a:rPr lang="en-US" sz="2400" dirty="0" smtClean="0">
                <a:solidFill>
                  <a:srgbClr val="898989"/>
                </a:solidFill>
              </a:rPr>
              <a:t>“</a:t>
            </a:r>
            <a:r>
              <a:rPr lang="en-US" sz="2400" i="1" dirty="0" smtClean="0">
                <a:solidFill>
                  <a:srgbClr val="898989"/>
                </a:solidFill>
              </a:rPr>
              <a:t>There was </a:t>
            </a:r>
            <a:r>
              <a:rPr lang="en-US" sz="2400" b="1" i="1" dirty="0" smtClean="0">
                <a:solidFill>
                  <a:srgbClr val="898989"/>
                </a:solidFill>
              </a:rPr>
              <a:t>never an element of inevitability </a:t>
            </a:r>
            <a:r>
              <a:rPr lang="en-US" sz="2400" i="1" dirty="0" smtClean="0">
                <a:solidFill>
                  <a:srgbClr val="898989"/>
                </a:solidFill>
              </a:rPr>
              <a:t>about the introduction of civil partnerships in this country…To be honest, when the Bill was introduced, many of us thought it would not get through the Dáil without a vote, and there was a </a:t>
            </a:r>
            <a:r>
              <a:rPr lang="en-US" sz="2400" b="1" i="1" dirty="0" smtClean="0">
                <a:solidFill>
                  <a:srgbClr val="898989"/>
                </a:solidFill>
              </a:rPr>
              <a:t>serious danger that it wouldn’t get through at all</a:t>
            </a:r>
            <a:r>
              <a:rPr lang="en-US" sz="2400" i="1" dirty="0" smtClean="0">
                <a:solidFill>
                  <a:srgbClr val="898989"/>
                </a:solidFill>
              </a:rPr>
              <a:t>…I</a:t>
            </a:r>
            <a:r>
              <a:rPr lang="en-US" sz="2400" b="1" i="1" dirty="0" smtClean="0">
                <a:solidFill>
                  <a:srgbClr val="898989"/>
                </a:solidFill>
              </a:rPr>
              <a:t> </a:t>
            </a:r>
            <a:r>
              <a:rPr lang="en-US" sz="2400" i="1" dirty="0" smtClean="0">
                <a:solidFill>
                  <a:srgbClr val="898989"/>
                </a:solidFill>
              </a:rPr>
              <a:t>must pay tribute to the work of GLEN for your advocacy, your </a:t>
            </a:r>
            <a:r>
              <a:rPr lang="en-US" sz="2400" b="1" i="1" dirty="0" smtClean="0">
                <a:solidFill>
                  <a:srgbClr val="898989"/>
                </a:solidFill>
              </a:rPr>
              <a:t>quiet advocacy</a:t>
            </a:r>
            <a:r>
              <a:rPr lang="en-US" sz="2400" i="1" dirty="0" smtClean="0">
                <a:solidFill>
                  <a:srgbClr val="898989"/>
                </a:solidFill>
              </a:rPr>
              <a:t> and your powers of persuasion.”</a:t>
            </a: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
        <p:nvSpPr>
          <p:cNvPr id="39940" name="AutoShape 4" descr="data:image/jpeg;base64,/9j/4AAQSkZJRgABAQAAAQABAAD/2wCEAAkGBhQSEBUQEhAUEBQUFBQUFBQUFBAQEBQUFBUVFBQUFBQXHCYeFxkjGRQUHy8gIycpLCwsFR4xNTAqNSYrLCkBCQoKDgwOGg8PFyocHCQpKSksLCkpLCwsKiwpLCkpKiwsKSkpKSksKSwsLCksKSwpLCwpLCksKSksLCksLCwpKf/AABEIALcBEwMBIgACEQEDEQH/xAAcAAABBQEBAQAAAAAAAAAAAAAEAAIDBQYBBwj/xABCEAABAwMCAggCBwUHBAMAAAABAAIDBBEhEjEFQQYTIlFhcYGRMqEHI0JSscHRFIKS4fAzU2JyorLxFRZDVBckRP/EABkBAAMBAQEAAAAAAAAAAAAAAAABAwIEBf/EACURAAICAwEAAQMFAQAAAAAAAAABAhEDITESQSJRcQQjYZHxE//aAAwDAQACEQMRAD8Ao2BSNCawKQBch1nQETSjKgARVKMpronwNq2dg+SzEvxFa+sZ9WfJZOVnaKeUzjHMGE9jbpjFM0WXMzoR3TZShRhTBJGmEwDCmsmQDCmsulcOdjQErJ4CVkCI3Nwq6RmValuFVT3umKiKVlgq2ZuVbcsquqmZSALombI98lghqEgNT5HXQMDqnXKhD0e6luhainssmjgcCLFQPitsuEFOh3ykMY3xSkmUlUxRMjugBQsuUU2nGycyMAIZzs3T4IbUU9jhDGNWjZQcFCVkVimwIabBSqRcqR7MXTWbZQBDE25RRcGhR0YyVHUuymhDHOzukoSklYUaBoUgCa0KRoQMcAiaQZUACJpBlNdE+FxVs+rPkspM3K2Vaz6o/wCVYx57RTyGIDGBSpzE/Sudo6ExrSnhdjjUuhKjQTTjCnso4G4UpwuhEGKydHESbIcy5t3q2pGbBRyZPOkdODB72+Ch4ePNFfsAtsj6CC5HNEVVPY2XP6bO5KMX5SKCo4Wx27R7Ki4l0cO7DfwP5FbF9OhahtltSaFLHCXwYmKAgZuPPcHuRUVPzR3F49Pa9x3jv8woC8abjmF0RdqzzMkfLoEq322UbXAjKZUyocSLVmaO1UVshRBmLouY3ahY3cllgcGQnUzMrjyn0zcXQMjqJMoUvU026eIOzdAEMbsqatOEOCi3uuxNCYJHJiybK9N0rjmoGT0seLoaV2SiYX9myhLL8shMyRtaLJLpCSBl60KRoTGhSNCYDgEVSDKHARNKMoXRPhoa7+xP+VYWYdordVw+pP8Al/JYaUdop5DGMlgF1O9qijwE7XdQZdEsTLqUiyiifZSuykaC4Nl2d1mknkL+yVOMJ1Qy7HDvafwV1wj8lZTOLnXObm1u4C5J/BX1LUbEdwWfNYNOMfzypBxMAY2Hdlcc4t7PTwzS0bOlqTb09UU6pv5rHUPFQRa5VgzjUDfilv58vbKxFOysq6XMs5OO6+UHM7GffAHpzQX/AFNsnwSNI8EHxKfq2E6ruPPu8l0KJFzOcTqYx2CbE+N/fuVZTu+rseRIQAIA1ujc/Ue1IcAG/wBn+SOt2RyvlUWjky72ROiuhntsUVqsonNvlBIe2xagXDOEVewUIjuhgQuRUL+ymmBMbhIBjmXS6zkpwQVA5mUwOdUlI7Fk8yckwgg5QAxsK66nwjIGXauvj7OFqjJWEWTv2gc1LFFqOU+WjB2QAK6FJcMLhhdQBdMUrQo2BStCYxwRNKMqABEUu6F0T4XdZN9UR/hWOqN1pap/Y9FmpRkp5DGMYwoyGJQQsRJeoFxzo1xj0+N11x7Ehh9PsprKKmGFMVdcJMyFfGWSOZfmbeW4+SHiB28UZ0l1dc3ALSMGwuCB378ig6ecYB5Y77FTZ1RVJMLjhc0GxtcWQ4hDyWgNNhdznEBo83HZXdLTCVoZf1TZejkkbx2A4Am18jz81iDtlpqjP01Q4Oc2Eh+m5IYSQLb7gLXO4S6enY+5Gg9qwvy8fQqag4MGMd2Q0G7iBYaicm/81adHJOw4fZcXZOBy2utTaiYgnIzJ6OtfIwk6jGSbm4Jxa2nkANheysOIwBob4C3yRs9Y2J3Vuc0g/DY9oDbI7r81X18t22uterE8emVc7O5M1WClkYQkyHmUzkBXoinZcKVzARYJltIRQHXx2CEjj1FERVHenOA3COgCy0XMKAtN7IyBxzdQSPykMe2INGop72h4XZGamqOYaG4WjIpTpbYKKCosMqIErlsJWMJNiOyh6ZpDjdcpHWcjja60IrpZTcpLspGopIAt2KRqYxSNQMeETS7ocIml3TXRPgRUns+izszslaGq+H0Wbm+JGQxAnhXSuRHCfHuoMuh0ZRJKgKmakhh9LspXqKmGFM4K64RZV8To+sbbmDceY5eSo56PRd2m1yL3wW2/EZ3C07ghquAubpw4cmnFvJ3d4FZkjoxTVeWUdDWljrhaKlry4XLv68FlJInRO0vaW3yMg3GRuETFXkdnu2UZR2dUZKjTcQrTo0g5djyFsn2us/LDVvs0ThrWizWt1AHxItuuVNYQ3XvyHPdV3/Wai+mKF1/vOH4BUir6Yk/sX1Jw4taXyXc4ixJJyN7BRma4IBuBzVKeG1Mrg6pmLGg/CD2iPyCujSiJvZGHeZOr181pqhJuieaTAPgFxmRZdqW2sO4Aey5BKAEzjI+r0i6FLyUfONQwgW4SYIbZPo3ZsuEqWnjtkpIYQ5oVbI7KlllyodN02xUGMqAAoqxlxcIYlTRVXIosKB2mwskT3KR5BwFHbSLlAElNFbtFQzSdq64+pJFkxjSbBMCN2TdJWzaYWSToVhLQpAmNUgQMcETS7ocIml3TXRPhJUOwqKaPKuqhyqJH5TmYgRtKmCjbGpdCgyyHMClBUTAVII0hlnS7KchCxztY273NYO9xDR7lBu6WUodp68eYbIW/xAWV1wkw6QJilcQQCCCCLgg3BB2IPNRJDK7jlD1kRIHaZ2h3kfaHt+Cy0U1it2FiOIQaZXC1he47rHIt4WKUl8lsUvgsqObV2fVGCh15Bt7fos8x5GxRMFbI3Zx/FTOizS0/DmMyTfn/AF3ovhkQqKtoGY4R1j+4uv8AVt/iF/QrJMnllcGNJc5xsA39eS9J6NcHEEQZuT2nu+879BsFaEbZDLOkYbptUfsdbzfFO0Slt8xvLi1xZfkSL28SmUtayRupjg4c+8eBG4VN9JHFBPxCTSbtiAhHmy+v/WXeyztNUujdqY4tPePwPeFWWOzjjOj0OOothNkcCsrD0ocPjYHeLSWn2yFYU3SKInJczzbcf6bqLhJfBVSiy206cpj6gkJ7q1kgGh7XeRF/bdRsbmyw9GjsLLlHFjQlG0NCEnddyfBdJaumvkIB0eVYx1OLKGujxdNoEBwizrqetN7AJrG9i/Nch3ykgBw3kj4og0XKGhF5FJXyWOE0JnZKjKSALlxFhRoGqRqjapAmMeETS7oYIml3TXRMbUqlebOV1UKll+Ip5DECdjrqdoQjZmsBc9wa0czgId3SaIg6Wvd3XGlrvInNvRSpspZaxISt4yxvZaQ53u1vnbfyHyVBV8We/BOlv3RgHz70zhvEWwzxyvY2RrHtLmPAc1zQcgg4OL+tlRYm+mXNDeLUplHWl5LrXGq1nAcmWwPTCzrpcYP8wvWfpT4tE+njv/aMdpZpcxsbbtNxkZHZbgfdC894H0QlqHlzgYYhkyOaQD/kBtqxz28VVUkYknZqPo8qHPpXtdkMkIZ5FocW+hJP7y0MxDQSSABuSQAPMlZeo6VU9FEKalb1pbftE9jUd3OcPjPlYcrrH8S4xLUHVLIXdzdmDyaMBZ82HqjTdJemQ0uhpze4LXScrHBDO/z9u9aD/oH7RSwvbiQRMtfAcNIwe4+K8uDL478e6974bS6GMbyDQB6ALVLgKT6eXz07o3Fr2lhG4OCpKGlfM/q4xgfG77I8L963HSsxve2DQ1zgA5xIBLb3s0eJAvzxbGUf0WpItP7PZrXtGoAAN1NJybADIJA9QudKPvzZ1f8ASXj1QL0e4AyLYXcd3HfyHcFoOJVgp6eSY7Rxuf56QSB6mw9VYw8ODdgsV9LfEOroxCDmZ4b+4ztu+YYP3l1xVHHKV7PG5HlxLnG5JJJ7yck+6aF1cWjAnJMKbbvXWbpMESomLicrTcSvHqSPYodIrJsuYulUmzw1/iOwflj5I2i4u2U2F2u3sc48DzWWcU6jqOrka/uIJ8RzHtdYeNNDU2mbVrkZM67EG7fCNgf2cqCLMBik5J0kiifuU0hAyWijJddcrHdpPopLKKUXJT+BAxXVIGJJAXrVIFE1SBaESBE0u6FCJpd010T4cnWZ4nxaOF+lxu77o3ztc8lpZyvN+lkDmVLpN2yWsc2wA0tP8N/VbaTeyadBFRVGU6nG/cPsjyb+qEqq2wweZ88f18kLTtk6tzwCGDJcbNb5Anc7YFyp+j3BXVLndrQ1uXO+I52AGM4OVvSQtsGike5wDASSbC3MnktRQdFwPraiQANyQCCBb7zzgDyHqrrhfA4ofgaS7YvcdTvEDk0eQCz3TarIc2EHFtbh3kkht/Y+6l6c3SN15VsseIdMKeM3iiE8gvZ7h2QeZDndo+lvNZfinSCeoJ6yQkfcHZYP3Rv63VdZdVVFIm5NjbJJyS0AXwqHXNG219UjBbv7QXv8UR0sJxZo1eHf+C8S6G0+qtgH+O/8LSfyXuPEgGQPFzYt04+LtWadPja/upydbNxV6MdT073yz1Ra5wJuOy7ns24tgN080f0e4U9xFdq7TP7MZtYYcCDyOQVNXtEdMG6XAku8h9m/ln+gVfdG/wCwLCb2DTsRhwsR7tPuuPBJTyen83R15k4wpF1BKHsD27OF/LvB8Qbj0XiX0ucU6ytbEDiKMfxSdv8A26D6r2IDq2O2DTcnw+8R4EfgvnHjXEjUVMs5/wDJI548Gk9kejbD0XpI4GBLhXU0lAjjikE1o5p7RlAEy45Osoid1goyN7ly6e1nNNctEzccPu6KN3exv+0IhzrBVfAeJ6oQ37TOyfL7J9seisXNO5XI1TOlbQxkd08wIilzhSiK10JBZVkEJ4kHNJ5u6ydLQYQA0tXFEWuGEkwLxqkao2p4QBIERS7oYIml3TXRMbUKlnYCSDn5q5qOapaSgfPUNhabFxy47MaBdz3dwAytyJoy3SV73kAtc2IOIBsQHEXF77cjYdwJWn4T0cZT0dNUF+mSqY91sAtYJCG2tvcaTnmChukEgntA0aYISQzq9TBK7SGumcHXOp2kYzpa1reSTGuY2KeKQNMOuMNOhzrtJdlhybteLOt3jkp5GkqKRW7LyDhcxy3WB3mzR7lD1nRSJ79c0seqwvdznuxthit+ExSvjNRVz9XE21zpaL6vhaAMuce5cm6VxQsd1FNGCb/WzHW4DwAuB7rm91yzdfcrpfo4jEPXNZrZe19MjCMXuNW48lV/9qwch8z+qmHSmqkla81bLagQQHNjFiLXaDYj+anqND5XGSRshsWkxB8TeyNLXt0mx2v4p+5XuwpAjeiUH3fmVbcH+jWOd+nTp7JeTk4FvHncKlfSNMYDJJusBOp2XRkcrCwIPqjeBzmmeZHudIDobkOY0Xe25Payt1Jq7YaX2NK7ohDRVEdotJZs7v1DSbnmtDxSfU+Nl9IFnHGTc2b5DDln6uvfNI1uo2a64GSLEjvOyvHuLpnOs2wNgTa9mNP5k+6hmyftuP8AJbDD6lJkFZDqYAJOQ3Btl/jz5d48Fb8Mj7WgaQNLxi32Xg/mfXfKDbETYaG7RjlsM8jy9u6+yN4bHaRvY0/Hm5tz/r8MbYxOpKjeTcWVn0hV/UUEubF46pvnJ2T/AKdZ9F4M+AcsL1X6aOKXdBSg7B0zx4m8cf4Se68x0r1FKzh8gn7MUPKO1be2/n3Iusn0iw+I7eA70JGzC3Ftk5JcQrqeNvNQFqKhHZTk9BFbOP2Q8Zv7lHQcPlmJbDG6QgXIaL2HeUEIy24cC0gkEEEEG/MFZTRpp9+B5Wwb9GumkM0s/VzaC8R6QWNxcNed7+W3iqXotVxMkdJIzrC22hpyA4n4z5WWj6U8Zc6mcbntN/Ehp/FQyTl6UY6OvFih4c5b1oynRmqDZ2g7PBafPdvzFvVbXrA8WC81hl0uDhyIPsbr0eOMNZq78hUyLZywehzGBg8UPDUnUbqHrSTdNBUrKUGENvcIV0ztfgoo3kOVgYwbHZPoHHPykmyNykmIManhRtKeCkMkBRNKcoUFEUxymuiYypKgp39VSyzfbqXGnj8IYyDO7yc8tZ4hrl3iEpDXEC7tmjvccNHuQoOkrgyZtM03bSxtg8C9t+td5mV0vuFR/cmisdYYCtOjfC/2ipZDa4cS47XAY0nfuwFVWutJ0C4k2Goe5wueolDf83ZP5FQktFEVHSni+nU4Wc2I2a030FxIBJA55+SzH/eTv7iM+pRXSuW0ZHNz/kLk/kskCrYoryTnJ2aQdMz/AOuweTnj8FPH03A//OPPWfzCyjU4KnlGLZrh07H9wf4x+icemzCLGB1j/ib+iyCeAlRpHpHQ3pB11UeydLY9eckkOaAMeq3UDBklribPJPjgHl/Xjy8t+jYf/acL2vGPbWxerRG4xIfh7jzdvv6fovM/VJKSS/P9/wCHfgbcW3+AiJrb/C74m+OWtx/X/CM4TbrG2v8AATm1rG+fn6+KEa/J+sP2zse4Afr4rslX1fWTF+psMEkh3+w0Hfncg/PuUcLbkjeTSZ5L0/4l1/EZ3A3a1/VN8oho+bg4+qzk8oY3UfbvPIJ75d3uPeXHxOSfdU1TUGR1+Q2Hh+q9aKs4JOhMJc7Udz8vBEW+X9fquU0RIuP671YSTNAsyNrcZJGtx8yfHwVG1wwk+grGq14LwN1SXtY5jdDbkvJAucNaLA5KqXlXnDuFVEUbalmmRrgHGNrryaeRItvzsDfKlN0ul8UfT5aIKTiMtDK+J7TGXadVxuGk2sebc7haaamhr4vrDpkA7MgsXjwP3m+HtZciNNXQ6ZXWtfSR/aMd6/gqqm6OVFO7S366PJbIzZoaC4h4Pw4HvsoyklvjOmMG/pW0Mp+hckDJZpHN0tIY2xv1hd2tVt2gAc+ZUdXPqpJG3+EA53sHN2VrT8REjSxx3tfflsUHxKj6uGbNw6Nw8sXHzsiPpytin5WPylXTFOW64FWddStucs7B/d+E/wANlgw5XvROv0Slh+F4/wBTbkfLUuqatHnwdM0TDa66XWUkrgVAG5zsuc6DsUd3KarmtYBRCrAGEMZb3JQInMySaynuLriYFw0qQFYt3TZ/KNg9SVE7prNyDB6E/mt+GZ9I3YKIpjlecO6YT/eA/dCjPSyo/vSPINH5JqLE5I9JhmDamNzstiL6hw7/ANnaXtB85OrHqs8bu7Tjcu7RPeTzWOl47M65MrjcaTnkSDb3A9lCeIv++7+IrTjZlM3BFuaJ4TXMjlDnaTdr2AE2s54ADvTdedGrd94+5Tf2jxWHjsakaPphLd7WtIdYvJtnmB+SzxjKZ1/iudcqRVKjD2yRsZT9Cg61c61MNBJb4pw80J1iXWIGaXov0gFJP12nX2S22Nzax/rvWo/+WyBZtOPs7kfZ9O/25LzLWUtRUZ4ITdyRWOWUVSPST9LstrCCPnvnc3PLmq/if0mTzRyxlrGNmaGvte9g7Vv47eSw2UrFKP6fHF2kDzTl0sJavULEYUbXs7rIPSVIyC49VZIm2WcbQBg4TnKFkjgLWBCf+0Dm0jySoLGPB7vzVlwLpCYSGOy3l4eHkgutbbD7eaFmj1ZG/wCPkhxtUzUZuLtG2quFRS/XwSdXKcuH/jefEcj4j2Ka3i74ndU91wLZaSWnG3pnuWQ4XxJ7XaLnOBm3LZWzqkPy7f2XM4OLr4O2ORSjaWy0fRC/WMODy7kFxusL4nDNrAEeoP6qH9txYEgdy7rDrsve7HuJPIMje4/Jq3FbIzdpmbdTcwUoXOje11vhIPskMix/4SMLm7HUF0nH+DZRSB1nNNwcg+CPnI0eKzXRiruXROwfiaP9w/P3V3rubLna8ui6doha226np6e6ZUDtABFynSzxSSGycADCSqzVFJMVGAuu5SSXQRElZJJIdHdKWlJJA6O6EtCSSB0d0pBq6kgBaV0BJJAUdASskkkM6Au2XEkAdskuJIA6iYfh9UkkATpFJJAiCenv5oaOUtNikkmZYQ+PVZww7cHvU8NUXC9siwPmf+CkksSRuDaYSx5I7lYim6mllmf8UkZjjG50yENc8nlcAtA80kkodNZOGXupY5UklZnOmPin0PD27tyPzB7xZa6mmD2NeBa4Bt5riSlPhWDGGTtImrf2QkkpFAGySSSQH//Z"/>
          <p:cNvSpPr>
            <a:spLocks noChangeAspect="1" noChangeArrowheads="1"/>
          </p:cNvSpPr>
          <p:nvPr/>
        </p:nvSpPr>
        <p:spPr bwMode="auto">
          <a:xfrm>
            <a:off x="0" y="-8429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IE"/>
          </a:p>
        </p:txBody>
      </p:sp>
      <p:sp>
        <p:nvSpPr>
          <p:cNvPr id="39943" name="AutoShape 7" descr="data:image/jpeg;base64,/9j/4AAQSkZJRgABAQAAAQABAAD/2wCEAAkGBhQSEBUQEhAUEBQUFBQUFBQUFBAQEBQUFBUVFBQUFBQXHCYeFxkjGRQUHy8gIycpLCwsFR4xNTAqNSYrLCkBCQoKDgwOGg8PFyocHCQpKSksLCkpLCwsKiwpLCkpKiwsKSkpKSksKSwsLCksKSwpLCwpLCksKSksLCksLCwpKf/AABEIALcBEwMBIgACEQEDEQH/xAAcAAABBQEBAQAAAAAAAAAAAAAEAAIDBQYBBwj/xABCEAABAwMCAggCBwUHBAMAAAABAAIDBBEhEjEFQQYTIlFhcYGRMqEHI0JSscHRFIKS4fAzU2JyorLxFRZDVBckRP/EABkBAAMBAQEAAAAAAAAAAAAAAAABAwIEBf/EACURAAICAwEAAQMFAQAAAAAAAAABAhEDITESQSJRcQQjYZHxE//aAAwDAQACEQMRAD8Ao2BSNCawKQBch1nQETSjKgARVKMpronwNq2dg+SzEvxFa+sZ9WfJZOVnaKeUzjHMGE9jbpjFM0WXMzoR3TZShRhTBJGmEwDCmsmQDCmsulcOdjQErJ4CVkCI3Nwq6RmValuFVT3umKiKVlgq2ZuVbcsquqmZSALombI98lghqEgNT5HXQMDqnXKhD0e6luhainssmjgcCLFQPitsuEFOh3ykMY3xSkmUlUxRMjugBQsuUU2nGycyMAIZzs3T4IbUU9jhDGNWjZQcFCVkVimwIabBSqRcqR7MXTWbZQBDE25RRcGhR0YyVHUuymhDHOzukoSklYUaBoUgCa0KRoQMcAiaQZUACJpBlNdE+FxVs+rPkspM3K2Vaz6o/wCVYx57RTyGIDGBSpzE/Sudo6ExrSnhdjjUuhKjQTTjCnso4G4UpwuhEGKydHESbIcy5t3q2pGbBRyZPOkdODB72+Ch4ePNFfsAtsj6CC5HNEVVPY2XP6bO5KMX5SKCo4Wx27R7Ki4l0cO7DfwP5FbF9OhahtltSaFLHCXwYmKAgZuPPcHuRUVPzR3F49Pa9x3jv8woC8abjmF0RdqzzMkfLoEq322UbXAjKZUyocSLVmaO1UVshRBmLouY3ahY3cllgcGQnUzMrjyn0zcXQMjqJMoUvU026eIOzdAEMbsqatOEOCi3uuxNCYJHJiybK9N0rjmoGT0seLoaV2SiYX9myhLL8shMyRtaLJLpCSBl60KRoTGhSNCYDgEVSDKHARNKMoXRPhoa7+xP+VYWYdordVw+pP8Al/JYaUdop5DGMlgF1O9qijwE7XdQZdEsTLqUiyiifZSuykaC4Nl2d1mknkL+yVOMJ1Qy7HDvafwV1wj8lZTOLnXObm1u4C5J/BX1LUbEdwWfNYNOMfzypBxMAY2Hdlcc4t7PTwzS0bOlqTb09UU6pv5rHUPFQRa5VgzjUDfilv58vbKxFOysq6XMs5OO6+UHM7GffAHpzQX/AFNsnwSNI8EHxKfq2E6ruPPu8l0KJFzOcTqYx2CbE+N/fuVZTu+rseRIQAIA1ujc/Ue1IcAG/wBn+SOt2RyvlUWjky72ROiuhntsUVqsonNvlBIe2xagXDOEVewUIjuhgQuRUL+ymmBMbhIBjmXS6zkpwQVA5mUwOdUlI7Fk8yckwgg5QAxsK66nwjIGXauvj7OFqjJWEWTv2gc1LFFqOU+WjB2QAK6FJcMLhhdQBdMUrQo2BStCYxwRNKMqABEUu6F0T4XdZN9UR/hWOqN1pap/Y9FmpRkp5DGMYwoyGJQQsRJeoFxzo1xj0+N11x7Ehh9PsprKKmGFMVdcJMyFfGWSOZfmbeW4+SHiB28UZ0l1dc3ALSMGwuCB378ig6ecYB5Y77FTZ1RVJMLjhc0GxtcWQ4hDyWgNNhdznEBo83HZXdLTCVoZf1TZejkkbx2A4Am18jz81iDtlpqjP01Q4Oc2Eh+m5IYSQLb7gLXO4S6enY+5Gg9qwvy8fQqag4MGMd2Q0G7iBYaicm/81adHJOw4fZcXZOBy2utTaiYgnIzJ6OtfIwk6jGSbm4Jxa2nkANheysOIwBob4C3yRs9Y2J3Vuc0g/DY9oDbI7r81X18t22uterE8emVc7O5M1WClkYQkyHmUzkBXoinZcKVzARYJltIRQHXx2CEjj1FERVHenOA3COgCy0XMKAtN7IyBxzdQSPykMe2INGop72h4XZGamqOYaG4WjIpTpbYKKCosMqIErlsJWMJNiOyh6ZpDjdcpHWcjja60IrpZTcpLspGopIAt2KRqYxSNQMeETS7ocIml3TXRPgRUns+izszslaGq+H0Wbm+JGQxAnhXSuRHCfHuoMuh0ZRJKgKmakhh9LspXqKmGFM4K64RZV8To+sbbmDceY5eSo56PRd2m1yL3wW2/EZ3C07ghquAubpw4cmnFvJ3d4FZkjoxTVeWUdDWljrhaKlry4XLv68FlJInRO0vaW3yMg3GRuETFXkdnu2UZR2dUZKjTcQrTo0g5djyFsn2us/LDVvs0ThrWizWt1AHxItuuVNYQ3XvyHPdV3/Wai+mKF1/vOH4BUir6Yk/sX1Jw4taXyXc4ixJJyN7BRma4IBuBzVKeG1Mrg6pmLGg/CD2iPyCujSiJvZGHeZOr181pqhJuieaTAPgFxmRZdqW2sO4Aey5BKAEzjI+r0i6FLyUfONQwgW4SYIbZPo3ZsuEqWnjtkpIYQ5oVbI7KlllyodN02xUGMqAAoqxlxcIYlTRVXIosKB2mwskT3KR5BwFHbSLlAElNFbtFQzSdq64+pJFkxjSbBMCN2TdJWzaYWSToVhLQpAmNUgQMcETS7ocIml3TXRPhJUOwqKaPKuqhyqJH5TmYgRtKmCjbGpdCgyyHMClBUTAVII0hlnS7KchCxztY273NYO9xDR7lBu6WUodp68eYbIW/xAWV1wkw6QJilcQQCCCCLgg3BB2IPNRJDK7jlD1kRIHaZ2h3kfaHt+Cy0U1it2FiOIQaZXC1he47rHIt4WKUl8lsUvgsqObV2fVGCh15Bt7fos8x5GxRMFbI3Zx/FTOizS0/DmMyTfn/AF3ovhkQqKtoGY4R1j+4uv8AVt/iF/QrJMnllcGNJc5xsA39eS9J6NcHEEQZuT2nu+879BsFaEbZDLOkYbptUfsdbzfFO0Slt8xvLi1xZfkSL28SmUtayRupjg4c+8eBG4VN9JHFBPxCTSbtiAhHmy+v/WXeyztNUujdqY4tPePwPeFWWOzjjOj0OOothNkcCsrD0ocPjYHeLSWn2yFYU3SKInJczzbcf6bqLhJfBVSiy206cpj6gkJ7q1kgGh7XeRF/bdRsbmyw9GjsLLlHFjQlG0NCEnddyfBdJaumvkIB0eVYx1OLKGujxdNoEBwizrqetN7AJrG9i/Nch3ykgBw3kj4og0XKGhF5FJXyWOE0JnZKjKSALlxFhRoGqRqjapAmMeETS7oYIml3TXRMbUqlebOV1UKll+Ip5DECdjrqdoQjZmsBc9wa0czgId3SaIg6Wvd3XGlrvInNvRSpspZaxISt4yxvZaQ53u1vnbfyHyVBV8We/BOlv3RgHz70zhvEWwzxyvY2RrHtLmPAc1zQcgg4OL+tlRYm+mXNDeLUplHWl5LrXGq1nAcmWwPTCzrpcYP8wvWfpT4tE+njv/aMdpZpcxsbbtNxkZHZbgfdC894H0QlqHlzgYYhkyOaQD/kBtqxz28VVUkYknZqPo8qHPpXtdkMkIZ5FocW+hJP7y0MxDQSSABuSQAPMlZeo6VU9FEKalb1pbftE9jUd3OcPjPlYcrrH8S4xLUHVLIXdzdmDyaMBZ82HqjTdJemQ0uhpze4LXScrHBDO/z9u9aD/oH7RSwvbiQRMtfAcNIwe4+K8uDL478e6974bS6GMbyDQB6ALVLgKT6eXz07o3Fr2lhG4OCpKGlfM/q4xgfG77I8L963HSsxve2DQ1zgA5xIBLb3s0eJAvzxbGUf0WpItP7PZrXtGoAAN1NJybADIJA9QudKPvzZ1f8ASXj1QL0e4AyLYXcd3HfyHcFoOJVgp6eSY7Rxuf56QSB6mw9VYw8ODdgsV9LfEOroxCDmZ4b+4ztu+YYP3l1xVHHKV7PG5HlxLnG5JJJ7yck+6aF1cWjAnJMKbbvXWbpMESomLicrTcSvHqSPYodIrJsuYulUmzw1/iOwflj5I2i4u2U2F2u3sc48DzWWcU6jqOrka/uIJ8RzHtdYeNNDU2mbVrkZM67EG7fCNgf2cqCLMBik5J0kiifuU0hAyWijJddcrHdpPopLKKUXJT+BAxXVIGJJAXrVIFE1SBaESBE0u6FCJpd010T4cnWZ4nxaOF+lxu77o3ztc8lpZyvN+lkDmVLpN2yWsc2wA0tP8N/VbaTeyadBFRVGU6nG/cPsjyb+qEqq2wweZ88f18kLTtk6tzwCGDJcbNb5Anc7YFyp+j3BXVLndrQ1uXO+I52AGM4OVvSQtsGike5wDASSbC3MnktRQdFwPraiQANyQCCBb7zzgDyHqrrhfA4ofgaS7YvcdTvEDk0eQCz3TarIc2EHFtbh3kkht/Y+6l6c3SN15VsseIdMKeM3iiE8gvZ7h2QeZDndo+lvNZfinSCeoJ6yQkfcHZYP3Rv63VdZdVVFIm5NjbJJyS0AXwqHXNG219UjBbv7QXv8UR0sJxZo1eHf+C8S6G0+qtgH+O/8LSfyXuPEgGQPFzYt04+LtWadPja/upydbNxV6MdT073yz1Ra5wJuOy7ns24tgN080f0e4U9xFdq7TP7MZtYYcCDyOQVNXtEdMG6XAku8h9m/ln+gVfdG/wCwLCb2DTsRhwsR7tPuuPBJTyen83R15k4wpF1BKHsD27OF/LvB8Qbj0XiX0ucU6ytbEDiKMfxSdv8A26D6r2IDq2O2DTcnw+8R4EfgvnHjXEjUVMs5/wDJI548Gk9kejbD0XpI4GBLhXU0lAjjikE1o5p7RlAEy45Osoid1goyN7ly6e1nNNctEzccPu6KN3exv+0IhzrBVfAeJ6oQ37TOyfL7J9seisXNO5XI1TOlbQxkd08wIilzhSiK10JBZVkEJ4kHNJ5u6ydLQYQA0tXFEWuGEkwLxqkao2p4QBIERS7oYIml3TXRMbUKlnYCSDn5q5qOapaSgfPUNhabFxy47MaBdz3dwAytyJoy3SV73kAtc2IOIBsQHEXF77cjYdwJWn4T0cZT0dNUF+mSqY91sAtYJCG2tvcaTnmChukEgntA0aYISQzq9TBK7SGumcHXOp2kYzpa1reSTGuY2KeKQNMOuMNOhzrtJdlhybteLOt3jkp5GkqKRW7LyDhcxy3WB3mzR7lD1nRSJ79c0seqwvdznuxthit+ExSvjNRVz9XE21zpaL6vhaAMuce5cm6VxQsd1FNGCb/WzHW4DwAuB7rm91yzdfcrpfo4jEPXNZrZe19MjCMXuNW48lV/9qwch8z+qmHSmqkla81bLagQQHNjFiLXaDYj+anqND5XGSRshsWkxB8TeyNLXt0mx2v4p+5XuwpAjeiUH3fmVbcH+jWOd+nTp7JeTk4FvHncKlfSNMYDJJusBOp2XRkcrCwIPqjeBzmmeZHudIDobkOY0Xe25Payt1Jq7YaX2NK7ohDRVEdotJZs7v1DSbnmtDxSfU+Nl9IFnHGTc2b5DDln6uvfNI1uo2a64GSLEjvOyvHuLpnOs2wNgTa9mNP5k+6hmyftuP8AJbDD6lJkFZDqYAJOQ3Btl/jz5d48Fb8Mj7WgaQNLxi32Xg/mfXfKDbETYaG7RjlsM8jy9u6+yN4bHaRvY0/Hm5tz/r8MbYxOpKjeTcWVn0hV/UUEubF46pvnJ2T/AKdZ9F4M+AcsL1X6aOKXdBSg7B0zx4m8cf4Se68x0r1FKzh8gn7MUPKO1be2/n3Iusn0iw+I7eA70JGzC3Ftk5JcQrqeNvNQFqKhHZTk9BFbOP2Q8Zv7lHQcPlmJbDG6QgXIaL2HeUEIy24cC0gkEEEEG/MFZTRpp9+B5Wwb9GumkM0s/VzaC8R6QWNxcNed7+W3iqXotVxMkdJIzrC22hpyA4n4z5WWj6U8Zc6mcbntN/Ehp/FQyTl6UY6OvFih4c5b1oynRmqDZ2g7PBafPdvzFvVbXrA8WC81hl0uDhyIPsbr0eOMNZq78hUyLZywehzGBg8UPDUnUbqHrSTdNBUrKUGENvcIV0ztfgoo3kOVgYwbHZPoHHPykmyNykmIManhRtKeCkMkBRNKcoUFEUxymuiYypKgp39VSyzfbqXGnj8IYyDO7yc8tZ4hrl3iEpDXEC7tmjvccNHuQoOkrgyZtM03bSxtg8C9t+td5mV0vuFR/cmisdYYCtOjfC/2ipZDa4cS47XAY0nfuwFVWutJ0C4k2Goe5wueolDf83ZP5FQktFEVHSni+nU4Wc2I2a030FxIBJA55+SzH/eTv7iM+pRXSuW0ZHNz/kLk/kskCrYoryTnJ2aQdMz/AOuweTnj8FPH03A//OPPWfzCyjU4KnlGLZrh07H9wf4x+icemzCLGB1j/ib+iyCeAlRpHpHQ3pB11UeydLY9eckkOaAMeq3UDBklribPJPjgHl/Xjy8t+jYf/acL2vGPbWxerRG4xIfh7jzdvv6fovM/VJKSS/P9/wCHfgbcW3+AiJrb/C74m+OWtx/X/CM4TbrG2v8AATm1rG+fn6+KEa/J+sP2zse4Afr4rslX1fWTF+psMEkh3+w0Hfncg/PuUcLbkjeTSZ5L0/4l1/EZ3A3a1/VN8oho+bg4+qzk8oY3UfbvPIJ75d3uPeXHxOSfdU1TUGR1+Q2Hh+q9aKs4JOhMJc7Udz8vBEW+X9fquU0RIuP671YSTNAsyNrcZJGtx8yfHwVG1wwk+grGq14LwN1SXtY5jdDbkvJAucNaLA5KqXlXnDuFVEUbalmmRrgHGNrryaeRItvzsDfKlN0ul8UfT5aIKTiMtDK+J7TGXadVxuGk2sebc7haaamhr4vrDpkA7MgsXjwP3m+HtZciNNXQ6ZXWtfSR/aMd6/gqqm6OVFO7S366PJbIzZoaC4h4Pw4HvsoyklvjOmMG/pW0Mp+hckDJZpHN0tIY2xv1hd2tVt2gAc+ZUdXPqpJG3+EA53sHN2VrT8REjSxx3tfflsUHxKj6uGbNw6Nw8sXHzsiPpytin5WPylXTFOW64FWddStucs7B/d+E/wANlgw5XvROv0Slh+F4/wBTbkfLUuqatHnwdM0TDa66XWUkrgVAG5zsuc6DsUd3KarmtYBRCrAGEMZb3JQInMySaynuLriYFw0qQFYt3TZ/KNg9SVE7prNyDB6E/mt+GZ9I3YKIpjlecO6YT/eA/dCjPSyo/vSPINH5JqLE5I9JhmDamNzstiL6hw7/ANnaXtB85OrHqs8bu7Tjcu7RPeTzWOl47M65MrjcaTnkSDb3A9lCeIv++7+IrTjZlM3BFuaJ4TXMjlDnaTdr2AE2s54ADvTdedGrd94+5Tf2jxWHjsakaPphLd7WtIdYvJtnmB+SzxjKZ1/iudcqRVKjD2yRsZT9Cg61c61MNBJb4pw80J1iXWIGaXov0gFJP12nX2S22Nzax/rvWo/+WyBZtOPs7kfZ9O/25LzLWUtRUZ4ITdyRWOWUVSPST9LstrCCPnvnc3PLmq/if0mTzRyxlrGNmaGvte9g7Vv47eSw2UrFKP6fHF2kDzTl0sJavULEYUbXs7rIPSVIyC49VZIm2WcbQBg4TnKFkjgLWBCf+0Dm0jySoLGPB7vzVlwLpCYSGOy3l4eHkgutbbD7eaFmj1ZG/wCPkhxtUzUZuLtG2quFRS/XwSdXKcuH/jefEcj4j2Ka3i74ndU91wLZaSWnG3pnuWQ4XxJ7XaLnOBm3LZWzqkPy7f2XM4OLr4O2ORSjaWy0fRC/WMODy7kFxusL4nDNrAEeoP6qH9txYEgdy7rDrsve7HuJPIMje4/Jq3FbIzdpmbdTcwUoXOje11vhIPskMix/4SMLm7HUF0nH+DZRSB1nNNwcg+CPnI0eKzXRiruXROwfiaP9w/P3V3rubLna8ui6doha226np6e6ZUDtABFynSzxSSGycADCSqzVFJMVGAuu5SSXQRElZJJIdHdKWlJJA6O6EtCSSB0d0pBq6kgBaV0BJJAUdASskkkM6Au2XEkAdskuJIA6iYfh9UkkATpFJJAiCenv5oaOUtNikkmZYQ+PVZww7cHvU8NUXC9siwPmf+CkksSRuDaYSx5I7lYim6mllmf8UkZjjG50yENc8nlcAtA80kkodNZOGXupY5UklZnOmPin0PD27tyPzB7xZa6mmD2NeBa4Bt5riSlPhWDGGTtImrf2QkkpFAGySSSQH//Z"/>
          <p:cNvSpPr>
            <a:spLocks noChangeAspect="1" noChangeArrowheads="1"/>
          </p:cNvSpPr>
          <p:nvPr/>
        </p:nvSpPr>
        <p:spPr bwMode="auto">
          <a:xfrm>
            <a:off x="0" y="-601663"/>
            <a:ext cx="1895475" cy="1266826"/>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39944" name="Picture 8"/>
          <p:cNvPicPr>
            <a:picLocks noChangeAspect="1" noChangeArrowheads="1"/>
          </p:cNvPicPr>
          <p:nvPr/>
        </p:nvPicPr>
        <p:blipFill>
          <a:blip r:embed="rId4"/>
          <a:srcRect/>
          <a:stretch>
            <a:fillRect/>
          </a:stretch>
        </p:blipFill>
        <p:spPr bwMode="auto">
          <a:xfrm>
            <a:off x="6633145" y="2420888"/>
            <a:ext cx="2403351" cy="158184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397793"/>
            <a:ext cx="8640960" cy="2031207"/>
          </a:xfrm>
        </p:spPr>
        <p:txBody>
          <a:bodyPr>
            <a:noAutofit/>
          </a:bodyPr>
          <a:lstStyle/>
          <a:p>
            <a:pPr marL="360000" indent="-360000" algn="l" eaLnBrk="1" hangingPunct="1">
              <a:spcBef>
                <a:spcPts val="0"/>
              </a:spcBef>
              <a:spcAft>
                <a:spcPts val="1000"/>
              </a:spcAft>
              <a:buFont typeface="Arial" pitchFamily="34" charset="0"/>
              <a:buChar char="•"/>
            </a:pPr>
            <a:r>
              <a:rPr lang="en-US" sz="2400" dirty="0" smtClean="0">
                <a:solidFill>
                  <a:srgbClr val="898989"/>
                </a:solidFill>
              </a:rPr>
              <a:t>Civil partnership provides </a:t>
            </a:r>
            <a:r>
              <a:rPr lang="en-US" sz="2400" b="1" dirty="0" smtClean="0">
                <a:solidFill>
                  <a:srgbClr val="898989"/>
                </a:solidFill>
              </a:rPr>
              <a:t>almost all the rights and responsibilities of marriage</a:t>
            </a:r>
            <a:r>
              <a:rPr lang="en-US" sz="2400" dirty="0" smtClean="0">
                <a:solidFill>
                  <a:srgbClr val="898989"/>
                </a:solidFill>
              </a:rPr>
              <a:t>, with the exception of </a:t>
            </a:r>
            <a:r>
              <a:rPr lang="en-US" sz="2400" b="1" dirty="0" smtClean="0">
                <a:solidFill>
                  <a:srgbClr val="898989"/>
                </a:solidFill>
              </a:rPr>
              <a:t>parenting, </a:t>
            </a:r>
            <a:r>
              <a:rPr lang="en-US" sz="2400" dirty="0" smtClean="0">
                <a:solidFill>
                  <a:srgbClr val="898989"/>
                </a:solidFill>
              </a:rPr>
              <a:t>which will be addressed by the </a:t>
            </a:r>
            <a:r>
              <a:rPr lang="en-US" sz="2400" b="1" dirty="0" smtClean="0">
                <a:solidFill>
                  <a:srgbClr val="898989"/>
                </a:solidFill>
              </a:rPr>
              <a:t>Children and Family Relationships Bill.</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Other differences are in areas that are not materially significant in order to ‘fireproof’ from Constitutional challenge.</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Equality implemented across full range of government services including immigration, social welfare and tax.</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51202" name="Picture 2"/>
          <p:cNvPicPr>
            <a:picLocks noChangeAspect="1" noChangeArrowheads="1"/>
          </p:cNvPicPr>
          <p:nvPr/>
        </p:nvPicPr>
        <p:blipFill>
          <a:blip r:embed="rId4"/>
          <a:srcRect/>
          <a:stretch>
            <a:fillRect/>
          </a:stretch>
        </p:blipFill>
        <p:spPr bwMode="auto">
          <a:xfrm>
            <a:off x="349374" y="4725144"/>
            <a:ext cx="3574554" cy="874462"/>
          </a:xfrm>
          <a:prstGeom prst="rect">
            <a:avLst/>
          </a:prstGeom>
          <a:noFill/>
          <a:ln w="9525">
            <a:noFill/>
            <a:miter lim="800000"/>
            <a:headEnd/>
            <a:tailEnd/>
          </a:ln>
        </p:spPr>
      </p:pic>
      <p:pic>
        <p:nvPicPr>
          <p:cNvPr id="51203" name="Picture 3"/>
          <p:cNvPicPr>
            <a:picLocks noChangeAspect="1" noChangeArrowheads="1"/>
          </p:cNvPicPr>
          <p:nvPr/>
        </p:nvPicPr>
        <p:blipFill>
          <a:blip r:embed="rId5"/>
          <a:srcRect/>
          <a:stretch>
            <a:fillRect/>
          </a:stretch>
        </p:blipFill>
        <p:spPr bwMode="auto">
          <a:xfrm>
            <a:off x="4067944" y="4829753"/>
            <a:ext cx="4968552" cy="76985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95936" y="1397793"/>
            <a:ext cx="4752528" cy="4398170"/>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April 5</a:t>
            </a:r>
            <a:r>
              <a:rPr lang="en-US" sz="2400" b="1" baseline="30000" dirty="0" smtClean="0">
                <a:solidFill>
                  <a:srgbClr val="898989"/>
                </a:solidFill>
              </a:rPr>
              <a:t>th</a:t>
            </a:r>
            <a:r>
              <a:rPr lang="en-US" sz="2400" b="1" dirty="0" smtClean="0">
                <a:solidFill>
                  <a:srgbClr val="898989"/>
                </a:solidFill>
              </a:rPr>
              <a:t> 2011 First Civil Partnership:</a:t>
            </a:r>
          </a:p>
          <a:p>
            <a:pPr marL="360000" indent="-360000" algn="l" eaLnBrk="1" hangingPunct="1">
              <a:spcBef>
                <a:spcPts val="0"/>
              </a:spcBef>
              <a:spcAft>
                <a:spcPts val="1000"/>
              </a:spcAft>
              <a:buFont typeface="Arial" pitchFamily="34" charset="0"/>
              <a:buChar char="•"/>
            </a:pPr>
            <a:r>
              <a:rPr lang="en-IE" sz="2400" b="1" dirty="0" smtClean="0"/>
              <a:t>1,303</a:t>
            </a:r>
            <a:r>
              <a:rPr lang="en-IE" sz="2400" dirty="0" smtClean="0"/>
              <a:t> Civil Partnerships to end Dec 2013</a:t>
            </a:r>
          </a:p>
          <a:p>
            <a:pPr marL="360000" indent="-360000" algn="l" eaLnBrk="1" hangingPunct="1">
              <a:spcBef>
                <a:spcPts val="0"/>
              </a:spcBef>
              <a:spcAft>
                <a:spcPts val="1000"/>
              </a:spcAft>
              <a:buFont typeface="Arial" pitchFamily="34" charset="0"/>
              <a:buChar char="•"/>
            </a:pPr>
            <a:r>
              <a:rPr lang="en-IE" sz="2400" dirty="0" smtClean="0"/>
              <a:t>Every County in Ireland</a:t>
            </a:r>
          </a:p>
          <a:p>
            <a:pPr marL="360000" indent="-360000" algn="l" eaLnBrk="1" hangingPunct="1">
              <a:spcBef>
                <a:spcPts val="0"/>
              </a:spcBef>
              <a:spcAft>
                <a:spcPts val="1000"/>
              </a:spcAft>
              <a:buFont typeface="Arial" pitchFamily="34" charset="0"/>
              <a:buChar char="•"/>
            </a:pPr>
            <a:r>
              <a:rPr lang="en-IE" sz="2400" dirty="0" smtClean="0"/>
              <a:t>All ages</a:t>
            </a:r>
          </a:p>
          <a:p>
            <a:pPr marL="360000" indent="-360000" algn="l" eaLnBrk="1" hangingPunct="1">
              <a:spcBef>
                <a:spcPts val="0"/>
              </a:spcBef>
              <a:spcAft>
                <a:spcPts val="1000"/>
              </a:spcAft>
              <a:buFont typeface="Arial" pitchFamily="34" charset="0"/>
              <a:buChar char="•"/>
            </a:pPr>
            <a:r>
              <a:rPr lang="en-IE" sz="2400" dirty="0" smtClean="0"/>
              <a:t>From Ireland and </a:t>
            </a:r>
            <a:r>
              <a:rPr lang="en-IE" sz="2400" b="1" dirty="0" smtClean="0"/>
              <a:t>72 Countries</a:t>
            </a:r>
          </a:p>
          <a:p>
            <a:pPr marL="360000" indent="-360000" algn="l" eaLnBrk="1" hangingPunct="1">
              <a:spcBef>
                <a:spcPts val="0"/>
              </a:spcBef>
              <a:spcAft>
                <a:spcPts val="1000"/>
              </a:spcAft>
              <a:buFont typeface="Arial" pitchFamily="34" charset="0"/>
              <a:buChar char="•"/>
            </a:pPr>
            <a:r>
              <a:rPr lang="en-IE" sz="2400" dirty="0" smtClean="0"/>
              <a:t>Foreign same-sex marriages and civil partnerships automatically treated as CPs from Jan 2011.</a:t>
            </a:r>
          </a:p>
          <a:p>
            <a:pPr marL="360000" indent="-360000" algn="l" eaLnBrk="1" hangingPunct="1">
              <a:spcBef>
                <a:spcPts val="0"/>
              </a:spcBef>
              <a:spcAft>
                <a:spcPts val="1000"/>
              </a:spcAft>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
        <p:nvSpPr>
          <p:cNvPr id="7" name="TextBox 6"/>
          <p:cNvSpPr txBox="1"/>
          <p:nvPr/>
        </p:nvSpPr>
        <p:spPr>
          <a:xfrm>
            <a:off x="179512" y="3933056"/>
            <a:ext cx="4181868" cy="307777"/>
          </a:xfrm>
          <a:prstGeom prst="rect">
            <a:avLst/>
          </a:prstGeom>
          <a:noFill/>
        </p:spPr>
        <p:txBody>
          <a:bodyPr wrap="square" rtlCol="0">
            <a:spAutoFit/>
          </a:bodyPr>
          <a:lstStyle/>
          <a:p>
            <a:pPr algn="ctr"/>
            <a:r>
              <a:rPr lang="en-IE" sz="1400" i="1" dirty="0" smtClean="0">
                <a:latin typeface="+mn-lt"/>
              </a:rPr>
              <a:t>Hugh Walsh and Barry Dignam, Dublin 2011</a:t>
            </a:r>
            <a:endParaRPr lang="en-IE" sz="1400" i="1" dirty="0">
              <a:latin typeface="+mn-lt"/>
            </a:endParaRPr>
          </a:p>
        </p:txBody>
      </p:sp>
      <p:pic>
        <p:nvPicPr>
          <p:cNvPr id="52226" name="Picture 2"/>
          <p:cNvPicPr>
            <a:picLocks noChangeAspect="1" noChangeArrowheads="1"/>
          </p:cNvPicPr>
          <p:nvPr/>
        </p:nvPicPr>
        <p:blipFill>
          <a:blip r:embed="rId4"/>
          <a:srcRect/>
          <a:stretch>
            <a:fillRect/>
          </a:stretch>
        </p:blipFill>
        <p:spPr bwMode="auto">
          <a:xfrm>
            <a:off x="539552" y="1556792"/>
            <a:ext cx="3400425" cy="2095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CP_STATS_locations_ireland_total_July2014.jpg"/>
          <p:cNvPicPr>
            <a:picLocks noGrp="1" noChangeAspect="1"/>
          </p:cNvPicPr>
          <p:nvPr>
            <p:ph idx="1"/>
          </p:nvPr>
        </p:nvPicPr>
        <p:blipFill>
          <a:blip r:embed="rId2"/>
          <a:stretch>
            <a:fillRect/>
          </a:stretch>
        </p:blipFill>
        <p:spPr>
          <a:xfrm>
            <a:off x="0" y="0"/>
            <a:ext cx="9142572" cy="6858000"/>
          </a:xfrm>
        </p:spPr>
      </p:pic>
      <p:pic>
        <p:nvPicPr>
          <p:cNvPr id="1027" name="Picture 3"/>
          <p:cNvPicPr>
            <a:picLocks noChangeAspect="1" noChangeArrowheads="1"/>
          </p:cNvPicPr>
          <p:nvPr/>
        </p:nvPicPr>
        <p:blipFill>
          <a:blip r:embed="rId3"/>
          <a:srcRect/>
          <a:stretch>
            <a:fillRect/>
          </a:stretch>
        </p:blipFill>
        <p:spPr bwMode="auto">
          <a:xfrm>
            <a:off x="5790476" y="1142984"/>
            <a:ext cx="3352096" cy="2786082"/>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929322" y="4143380"/>
            <a:ext cx="3092326" cy="2035078"/>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23928" y="1066800"/>
            <a:ext cx="5148064" cy="4398170"/>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Momentum for Marriage Intensified:</a:t>
            </a:r>
          </a:p>
          <a:p>
            <a:pPr marL="360000" indent="-360000" algn="l" eaLnBrk="1" hangingPunct="1">
              <a:spcBef>
                <a:spcPts val="0"/>
              </a:spcBef>
              <a:spcAft>
                <a:spcPts val="1000"/>
              </a:spcAft>
              <a:buFont typeface="Arial" pitchFamily="34" charset="0"/>
              <a:buChar char="•"/>
            </a:pPr>
            <a:r>
              <a:rPr lang="en-US" sz="2400" dirty="0" smtClean="0">
                <a:solidFill>
                  <a:srgbClr val="898989"/>
                </a:solidFill>
              </a:rPr>
              <a:t>Major cultural shift</a:t>
            </a:r>
          </a:p>
          <a:p>
            <a:pPr marL="360000" indent="-360000" algn="l" eaLnBrk="1" hangingPunct="1">
              <a:spcBef>
                <a:spcPts val="0"/>
              </a:spcBef>
              <a:spcAft>
                <a:spcPts val="1000"/>
              </a:spcAft>
              <a:buFont typeface="Arial" pitchFamily="34" charset="0"/>
              <a:buChar char="•"/>
            </a:pPr>
            <a:r>
              <a:rPr lang="en-IE" sz="2400" dirty="0" smtClean="0"/>
              <a:t>GLEN steps up our campaign for civil marriage in 2012</a:t>
            </a:r>
          </a:p>
          <a:p>
            <a:pPr marL="360000" indent="-360000" algn="l" eaLnBrk="1" hangingPunct="1">
              <a:spcBef>
                <a:spcPts val="0"/>
              </a:spcBef>
              <a:spcAft>
                <a:spcPts val="500"/>
              </a:spcAft>
              <a:buFont typeface="Arial" pitchFamily="34" charset="0"/>
              <a:buChar char="•"/>
            </a:pPr>
            <a:r>
              <a:rPr lang="en-IE" sz="2400" dirty="0" smtClean="0"/>
              <a:t>Longford Leader Editorial, July 2012</a:t>
            </a:r>
          </a:p>
          <a:p>
            <a:pPr marL="360000" algn="l" eaLnBrk="1" hangingPunct="1">
              <a:spcBef>
                <a:spcPts val="0"/>
              </a:spcBef>
              <a:spcAft>
                <a:spcPts val="1000"/>
              </a:spcAft>
            </a:pPr>
            <a:r>
              <a:rPr lang="en-IE" sz="1800" i="1" dirty="0" smtClean="0"/>
              <a:t>“For many people the term ‘civil partnership’ has become interchangeable with the term marriage… As far as they are concerned they are attending the ‘wedding’ of their gay or lesbian friends….</a:t>
            </a:r>
            <a:r>
              <a:rPr lang="en-IE" sz="1800" b="1" i="1" dirty="0" smtClean="0"/>
              <a:t>The reality is that the tide of public opinion has just shifted towards an acceptance of gay marriage</a:t>
            </a:r>
            <a:r>
              <a:rPr lang="en-IE" sz="1800" i="1" dirty="0" smtClean="0"/>
              <a:t>”.</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8" name="Picture 2"/>
          <p:cNvPicPr>
            <a:picLocks noChangeAspect="1" noChangeArrowheads="1"/>
          </p:cNvPicPr>
          <p:nvPr/>
        </p:nvPicPr>
        <p:blipFill>
          <a:blip r:embed="rId4"/>
          <a:srcRect/>
          <a:stretch>
            <a:fillRect/>
          </a:stretch>
        </p:blipFill>
        <p:spPr bwMode="auto">
          <a:xfrm>
            <a:off x="179512" y="1556792"/>
            <a:ext cx="3783595" cy="273630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43306" y="1643050"/>
            <a:ext cx="5142934" cy="4398170"/>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Noel Whelan, July 2012:</a:t>
            </a:r>
          </a:p>
          <a:p>
            <a:pPr marL="360000" algn="l"/>
            <a:r>
              <a:rPr lang="en-IE" sz="1800" i="1" dirty="0" smtClean="0"/>
              <a:t>“Forcing the issue in a haphazard way is counterproductive. </a:t>
            </a:r>
            <a:r>
              <a:rPr lang="en-IE" sz="1800" b="1" i="1" dirty="0" smtClean="0"/>
              <a:t>Emphasising or…overstating the gap between civil marriage and civil partnership </a:t>
            </a:r>
            <a:r>
              <a:rPr lang="en-IE" sz="1800" i="1" dirty="0" smtClean="0"/>
              <a:t>now only serves to endanger the success of a future referendum campaign but also runs the risk of disrespecting those who have entered into CP by somehow suggesting they are complicit in their own discrimination.</a:t>
            </a:r>
          </a:p>
          <a:p>
            <a:pPr marL="360000" algn="l"/>
            <a:r>
              <a:rPr lang="en-IE" sz="1800" i="1" dirty="0" smtClean="0"/>
              <a:t>The opposite is the case because</a:t>
            </a:r>
            <a:r>
              <a:rPr lang="en-IE" sz="1800" b="1" i="1" dirty="0" smtClean="0"/>
              <a:t> those couples are pioneers who have helped to radically alter the perception of lesbian and gay relationships across the country</a:t>
            </a:r>
            <a:r>
              <a:rPr lang="en-IE" sz="1800" i="1" dirty="0" smtClean="0"/>
              <a:t>.”</a:t>
            </a:r>
            <a:endParaRPr lang="en-US" sz="18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
        <p:nvSpPr>
          <p:cNvPr id="8" name="TextBox 7"/>
          <p:cNvSpPr txBox="1"/>
          <p:nvPr/>
        </p:nvSpPr>
        <p:spPr>
          <a:xfrm>
            <a:off x="714348" y="1066800"/>
            <a:ext cx="7215238" cy="461665"/>
          </a:xfrm>
          <a:prstGeom prst="rect">
            <a:avLst/>
          </a:prstGeom>
          <a:noFill/>
        </p:spPr>
        <p:txBody>
          <a:bodyPr wrap="square" rtlCol="0">
            <a:spAutoFit/>
          </a:bodyPr>
          <a:lstStyle/>
          <a:p>
            <a:r>
              <a:rPr lang="en-GB" sz="2400" b="1" dirty="0" smtClean="0">
                <a:solidFill>
                  <a:srgbClr val="898989"/>
                </a:solidFill>
                <a:latin typeface="+mn-lt"/>
                <a:ea typeface="ヒラギノ角ゴ Pro W3" pitchFamily="-65" charset="-128"/>
                <a:cs typeface="ヒラギノ角ゴ Pro W3" pitchFamily="-65" charset="-128"/>
              </a:rPr>
              <a:t>Campaign against Civil Partnership; 160 Differences?</a:t>
            </a:r>
          </a:p>
        </p:txBody>
      </p:sp>
      <p:pic>
        <p:nvPicPr>
          <p:cNvPr id="9" name="Picture 8" descr="Chief Justice and Kieran Rose at launch - small.jpg"/>
          <p:cNvPicPr>
            <a:picLocks noChangeAspect="1"/>
          </p:cNvPicPr>
          <p:nvPr/>
        </p:nvPicPr>
        <p:blipFill>
          <a:blip r:embed="rId4"/>
          <a:stretch>
            <a:fillRect/>
          </a:stretch>
        </p:blipFill>
        <p:spPr>
          <a:xfrm>
            <a:off x="714348" y="1643050"/>
            <a:ext cx="2467711" cy="1643074"/>
          </a:xfrm>
          <a:prstGeom prst="rect">
            <a:avLst/>
          </a:prstGeom>
        </p:spPr>
      </p:pic>
      <p:pic>
        <p:nvPicPr>
          <p:cNvPr id="10" name="Picture 9" descr="KYR.JPG"/>
          <p:cNvPicPr>
            <a:picLocks noChangeAspect="1"/>
          </p:cNvPicPr>
          <p:nvPr/>
        </p:nvPicPr>
        <p:blipFill>
          <a:blip r:embed="rId5"/>
          <a:stretch>
            <a:fillRect/>
          </a:stretch>
        </p:blipFill>
        <p:spPr>
          <a:xfrm>
            <a:off x="1214414" y="3481392"/>
            <a:ext cx="1525603" cy="216218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23928" y="1397793"/>
            <a:ext cx="5148064" cy="4398170"/>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GCN Editorial July 2012:</a:t>
            </a:r>
          </a:p>
          <a:p>
            <a:pPr marL="360000" algn="l" eaLnBrk="1" hangingPunct="1">
              <a:spcBef>
                <a:spcPts val="0"/>
              </a:spcBef>
              <a:spcAft>
                <a:spcPts val="1000"/>
              </a:spcAft>
            </a:pPr>
            <a:r>
              <a:rPr lang="en-IE" sz="1800" i="1" dirty="0" smtClean="0"/>
              <a:t>“</a:t>
            </a:r>
            <a:r>
              <a:rPr lang="en-IE" sz="1800" b="1" i="1" dirty="0" smtClean="0"/>
              <a:t>Gay and lesbian couples who have civil partnerships are the ones driving the acceptance of marriage equality home</a:t>
            </a:r>
            <a:r>
              <a:rPr lang="en-IE" sz="1800" i="1" dirty="0" smtClean="0"/>
              <a:t>”.</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40963" name="Picture 3"/>
          <p:cNvPicPr>
            <a:picLocks noChangeAspect="1" noChangeArrowheads="1"/>
          </p:cNvPicPr>
          <p:nvPr/>
        </p:nvPicPr>
        <p:blipFill>
          <a:blip r:embed="rId4"/>
          <a:srcRect/>
          <a:stretch>
            <a:fillRect/>
          </a:stretch>
        </p:blipFill>
        <p:spPr bwMode="auto">
          <a:xfrm>
            <a:off x="179513" y="1556792"/>
            <a:ext cx="3080174" cy="3939133"/>
          </a:xfrm>
          <a:prstGeom prst="rect">
            <a:avLst/>
          </a:prstGeom>
          <a:noFill/>
          <a:ln w="9525">
            <a:noFill/>
            <a:miter lim="800000"/>
            <a:headEnd/>
            <a:tailEnd/>
          </a:ln>
        </p:spPr>
      </p:pic>
      <p:pic>
        <p:nvPicPr>
          <p:cNvPr id="40962" name="Picture 2"/>
          <p:cNvPicPr>
            <a:picLocks noChangeAspect="1" noChangeArrowheads="1"/>
          </p:cNvPicPr>
          <p:nvPr/>
        </p:nvPicPr>
        <p:blipFill>
          <a:blip r:embed="rId5"/>
          <a:srcRect/>
          <a:stretch>
            <a:fillRect/>
          </a:stretch>
        </p:blipFill>
        <p:spPr bwMode="auto">
          <a:xfrm>
            <a:off x="1526759" y="1268760"/>
            <a:ext cx="1965121" cy="2592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8926" y="1066800"/>
            <a:ext cx="5819538" cy="4167163"/>
          </a:xfrm>
        </p:spPr>
        <p:txBody>
          <a:bodyPr>
            <a:noAutofit/>
          </a:bodyPr>
          <a:lstStyle/>
          <a:p>
            <a:pPr marL="360000" indent="-360000" algn="l" eaLnBrk="1" hangingPunct="1">
              <a:spcBef>
                <a:spcPts val="0"/>
              </a:spcBef>
              <a:spcAft>
                <a:spcPts val="1000"/>
              </a:spcAft>
              <a:buFont typeface="Arial" pitchFamily="34" charset="0"/>
              <a:buChar char="•"/>
            </a:pPr>
            <a:r>
              <a:rPr lang="en-US" sz="2000" b="1" dirty="0" smtClean="0">
                <a:solidFill>
                  <a:srgbClr val="898989"/>
                </a:solidFill>
              </a:rPr>
              <a:t>Fine Gael and Taoiseach and all political parties support Civil Marriage</a:t>
            </a:r>
          </a:p>
          <a:p>
            <a:pPr marL="360000" indent="-360000" algn="l" eaLnBrk="1" hangingPunct="1">
              <a:spcBef>
                <a:spcPts val="0"/>
              </a:spcBef>
              <a:spcAft>
                <a:spcPts val="1000"/>
              </a:spcAft>
              <a:buFont typeface="Arial" pitchFamily="34" charset="0"/>
              <a:buChar char="•"/>
            </a:pPr>
            <a:r>
              <a:rPr lang="en-US" sz="2000" dirty="0" smtClean="0">
                <a:solidFill>
                  <a:srgbClr val="898989"/>
                </a:solidFill>
              </a:rPr>
              <a:t>All marriage-like statutory rights and responsibilities in place…</a:t>
            </a:r>
          </a:p>
          <a:p>
            <a:pPr marL="360000" indent="-360000" algn="l" eaLnBrk="1" hangingPunct="1">
              <a:spcBef>
                <a:spcPts val="0"/>
              </a:spcBef>
              <a:spcAft>
                <a:spcPts val="1000"/>
              </a:spcAft>
              <a:buFont typeface="Arial" pitchFamily="34" charset="0"/>
              <a:buChar char="•"/>
            </a:pPr>
            <a:r>
              <a:rPr lang="en-US" sz="2000" dirty="0" smtClean="0">
                <a:solidFill>
                  <a:srgbClr val="898989"/>
                </a:solidFill>
              </a:rPr>
              <a:t>… next </a:t>
            </a:r>
            <a:r>
              <a:rPr lang="en-US" sz="2000" b="1" dirty="0" smtClean="0">
                <a:solidFill>
                  <a:srgbClr val="898989"/>
                </a:solidFill>
              </a:rPr>
              <a:t>incremental</a:t>
            </a:r>
            <a:r>
              <a:rPr lang="en-US" sz="2000" dirty="0" smtClean="0">
                <a:solidFill>
                  <a:srgbClr val="898989"/>
                </a:solidFill>
              </a:rPr>
              <a:t> step is Civil Marriage and Full Constitutional Equality </a:t>
            </a:r>
          </a:p>
          <a:p>
            <a:pPr marL="360000" indent="-360000" algn="l" eaLnBrk="1" hangingPunct="1">
              <a:spcBef>
                <a:spcPts val="0"/>
              </a:spcBef>
              <a:spcAft>
                <a:spcPts val="1000"/>
              </a:spcAft>
              <a:buFont typeface="Arial" pitchFamily="34" charset="0"/>
              <a:buChar char="•"/>
            </a:pPr>
            <a:r>
              <a:rPr lang="en-US" sz="2000" dirty="0" smtClean="0">
                <a:solidFill>
                  <a:srgbClr val="898989"/>
                </a:solidFill>
              </a:rPr>
              <a:t>Referendum is there to be won… convincingly</a:t>
            </a:r>
          </a:p>
          <a:p>
            <a:pPr marL="360000" indent="-360000" algn="l" eaLnBrk="1" hangingPunct="1">
              <a:spcBef>
                <a:spcPts val="0"/>
              </a:spcBef>
              <a:spcAft>
                <a:spcPts val="1000"/>
              </a:spcAft>
              <a:buFont typeface="Arial" pitchFamily="34" charset="0"/>
              <a:buChar char="•"/>
            </a:pPr>
            <a:r>
              <a:rPr lang="en-US" sz="2000" dirty="0" smtClean="0">
                <a:solidFill>
                  <a:srgbClr val="898989"/>
                </a:solidFill>
              </a:rPr>
              <a:t>If we convince a good majority to go out and vote </a:t>
            </a:r>
            <a:r>
              <a:rPr lang="en-US" sz="2000" b="1" dirty="0" smtClean="0">
                <a:solidFill>
                  <a:srgbClr val="898989"/>
                </a:solidFill>
              </a:rPr>
              <a:t>‘Yes to Marriage’</a:t>
            </a:r>
          </a:p>
          <a:p>
            <a:pPr marL="360000" indent="-360000" algn="l" eaLnBrk="1" hangingPunct="1">
              <a:spcBef>
                <a:spcPts val="0"/>
              </a:spcBef>
              <a:spcAft>
                <a:spcPts val="1000"/>
              </a:spcAft>
              <a:buFont typeface="Arial" pitchFamily="34" charset="0"/>
              <a:buChar char="•"/>
            </a:pPr>
            <a:r>
              <a:rPr lang="en-US" sz="2000" b="1" dirty="0" smtClean="0">
                <a:solidFill>
                  <a:srgbClr val="898989"/>
                </a:solidFill>
              </a:rPr>
              <a:t>‘Yes to Equal Citizenship under the Constitution’</a:t>
            </a:r>
          </a:p>
          <a:p>
            <a:pPr marL="360000" indent="-360000" algn="l" eaLnBrk="1" hangingPunct="1">
              <a:spcBef>
                <a:spcPts val="0"/>
              </a:spcBef>
              <a:spcAft>
                <a:spcPts val="1000"/>
              </a:spcAft>
              <a:buFont typeface="Arial" pitchFamily="34" charset="0"/>
              <a:buChar char="•"/>
            </a:pPr>
            <a:r>
              <a:rPr lang="en-US" sz="2000" b="1" dirty="0" smtClean="0">
                <a:solidFill>
                  <a:srgbClr val="898989"/>
                </a:solidFill>
              </a:rPr>
              <a:t>If </a:t>
            </a:r>
            <a:r>
              <a:rPr lang="en-US" sz="2000" dirty="0" smtClean="0">
                <a:solidFill>
                  <a:srgbClr val="898989"/>
                </a:solidFill>
              </a:rPr>
              <a:t>we have the right Campaign Strategy</a:t>
            </a:r>
            <a:endParaRPr lang="en-US" sz="2000" b="1" dirty="0" smtClean="0">
              <a:solidFill>
                <a:srgbClr val="898989"/>
              </a:solidFill>
            </a:endParaRPr>
          </a:p>
          <a:p>
            <a:pPr marL="360000" indent="-360000" algn="l" eaLnBrk="1" hangingPunct="1">
              <a:spcBef>
                <a:spcPts val="0"/>
              </a:spcBef>
              <a:spcAft>
                <a:spcPts val="1000"/>
              </a:spcAft>
              <a:buFont typeface="Arial" pitchFamily="34" charset="0"/>
              <a:buChar char="•"/>
            </a:pPr>
            <a:r>
              <a:rPr lang="en-US" sz="2000" b="1" dirty="0" smtClean="0">
                <a:solidFill>
                  <a:srgbClr val="898989"/>
                </a:solidFill>
              </a:rPr>
              <a:t>…building on the success of civil partnerships</a:t>
            </a:r>
            <a:endParaRPr lang="en-IE" sz="2400" dirty="0" smtClean="0"/>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6" name="Picture 1"/>
          <p:cNvPicPr>
            <a:picLocks noChangeAspect="1" noChangeArrowheads="1"/>
          </p:cNvPicPr>
          <p:nvPr/>
        </p:nvPicPr>
        <p:blipFill>
          <a:blip r:embed="rId4"/>
          <a:srcRect/>
          <a:stretch>
            <a:fillRect/>
          </a:stretch>
        </p:blipFill>
        <p:spPr bwMode="auto">
          <a:xfrm>
            <a:off x="179514" y="1468709"/>
            <a:ext cx="2749412" cy="1546887"/>
          </a:xfrm>
          <a:prstGeom prst="rect">
            <a:avLst/>
          </a:prstGeom>
          <a:noFill/>
          <a:ln w="9525">
            <a:noFill/>
            <a:miter lim="800000"/>
            <a:headEnd/>
            <a:tailEnd/>
          </a:ln>
        </p:spPr>
      </p:pic>
      <p:sp>
        <p:nvSpPr>
          <p:cNvPr id="7" name="TextBox 6"/>
          <p:cNvSpPr txBox="1"/>
          <p:nvPr/>
        </p:nvSpPr>
        <p:spPr>
          <a:xfrm>
            <a:off x="179514" y="3015596"/>
            <a:ext cx="2535098" cy="2062103"/>
          </a:xfrm>
          <a:prstGeom prst="rect">
            <a:avLst/>
          </a:prstGeom>
          <a:noFill/>
        </p:spPr>
        <p:txBody>
          <a:bodyPr wrap="square" rtlCol="0">
            <a:spAutoFit/>
          </a:bodyPr>
          <a:lstStyle/>
          <a:p>
            <a:pPr algn="ctr"/>
            <a:endParaRPr lang="en-GB" dirty="0" smtClean="0"/>
          </a:p>
          <a:p>
            <a:pPr algn="ctr"/>
            <a:r>
              <a:rPr lang="en-GB" sz="2000" dirty="0" smtClean="0">
                <a:solidFill>
                  <a:srgbClr val="898989"/>
                </a:solidFill>
                <a:latin typeface="+mn-lt"/>
                <a:ea typeface="ヒラギノ角ゴ Pro W3" pitchFamily="-65" charset="-128"/>
                <a:cs typeface="ヒラギノ角ゴ Pro W3" pitchFamily="-65" charset="-128"/>
              </a:rPr>
              <a:t>Thank You!</a:t>
            </a:r>
          </a:p>
          <a:p>
            <a:pPr algn="ctr"/>
            <a:endParaRPr lang="en-GB" dirty="0" smtClean="0"/>
          </a:p>
          <a:p>
            <a:pPr algn="ctr"/>
            <a:r>
              <a:rPr lang="en-GB" dirty="0" smtClean="0">
                <a:hlinkClick r:id="rId5"/>
              </a:rPr>
              <a:t>chair@glen.ie</a:t>
            </a:r>
            <a:r>
              <a:rPr lang="en-GB" dirty="0" smtClean="0"/>
              <a:t> </a:t>
            </a:r>
          </a:p>
          <a:p>
            <a:pPr algn="ctr"/>
            <a:endParaRPr lang="en-GB" dirty="0" smtClean="0"/>
          </a:p>
          <a:p>
            <a:pPr algn="ctr"/>
            <a:r>
              <a:rPr lang="en-GB" dirty="0" smtClean="0">
                <a:hlinkClick r:id="rId6"/>
              </a:rPr>
              <a:t>www.glen.ie</a:t>
            </a:r>
            <a:endParaRPr lang="en-GB" dirty="0" smtClean="0"/>
          </a:p>
          <a:p>
            <a:endParaRPr lang="en-GB"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a:ln w="9525">
            <a:noFill/>
            <a:miter lim="800000"/>
            <a:headEnd/>
            <a:tailEnd/>
          </a:ln>
        </p:spPr>
      </p:pic>
      <p:pic>
        <p:nvPicPr>
          <p:cNvPr id="3" name="Picture 1029"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a:ln w="9525">
            <a:noFill/>
            <a:miter lim="800000"/>
            <a:headEnd/>
            <a:tailEnd/>
          </a:ln>
        </p:spPr>
      </p:pic>
      <p:pic>
        <p:nvPicPr>
          <p:cNvPr id="4" name="Picture 3" descr="Case study cover.JPG"/>
          <p:cNvPicPr>
            <a:picLocks noChangeAspect="1"/>
          </p:cNvPicPr>
          <p:nvPr/>
        </p:nvPicPr>
        <p:blipFill>
          <a:blip r:embed="rId4"/>
          <a:stretch>
            <a:fillRect/>
          </a:stretch>
        </p:blipFill>
        <p:spPr>
          <a:xfrm>
            <a:off x="2857488" y="1066800"/>
            <a:ext cx="3638563" cy="47291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2050" name="Picture 2"/>
          <p:cNvPicPr>
            <a:picLocks noChangeAspect="1" noChangeArrowheads="1"/>
          </p:cNvPicPr>
          <p:nvPr/>
        </p:nvPicPr>
        <p:blipFill>
          <a:blip r:embed="rId4"/>
          <a:srcRect/>
          <a:stretch>
            <a:fillRect/>
          </a:stretch>
        </p:blipFill>
        <p:spPr bwMode="auto">
          <a:xfrm>
            <a:off x="5076056" y="1189305"/>
            <a:ext cx="3344415" cy="2189593"/>
          </a:xfrm>
          <a:prstGeom prst="rect">
            <a:avLst/>
          </a:prstGeom>
          <a:noFill/>
          <a:ln w="9525">
            <a:noFill/>
            <a:miter lim="800000"/>
            <a:headEnd/>
            <a:tailEnd/>
          </a:ln>
        </p:spPr>
      </p:pic>
      <p:pic>
        <p:nvPicPr>
          <p:cNvPr id="2052" name="Picture 4"/>
          <p:cNvPicPr>
            <a:picLocks noChangeAspect="1" noChangeArrowheads="1"/>
          </p:cNvPicPr>
          <p:nvPr/>
        </p:nvPicPr>
        <p:blipFill>
          <a:blip r:embed="rId5"/>
          <a:srcRect/>
          <a:stretch>
            <a:fillRect/>
          </a:stretch>
        </p:blipFill>
        <p:spPr bwMode="auto">
          <a:xfrm>
            <a:off x="611560" y="1124744"/>
            <a:ext cx="3394372" cy="2256878"/>
          </a:xfrm>
          <a:prstGeom prst="rect">
            <a:avLst/>
          </a:prstGeom>
          <a:noFill/>
          <a:ln w="9525">
            <a:noFill/>
            <a:miter lim="800000"/>
            <a:headEnd/>
            <a:tailEnd/>
          </a:ln>
        </p:spPr>
      </p:pic>
      <p:pic>
        <p:nvPicPr>
          <p:cNvPr id="2053" name="Picture 5"/>
          <p:cNvPicPr>
            <a:picLocks noChangeAspect="1" noChangeArrowheads="1"/>
          </p:cNvPicPr>
          <p:nvPr/>
        </p:nvPicPr>
        <p:blipFill>
          <a:blip r:embed="rId6"/>
          <a:srcRect/>
          <a:stretch>
            <a:fillRect/>
          </a:stretch>
        </p:blipFill>
        <p:spPr bwMode="auto">
          <a:xfrm>
            <a:off x="611560" y="3429000"/>
            <a:ext cx="3394372" cy="2267834"/>
          </a:xfrm>
          <a:prstGeom prst="rect">
            <a:avLst/>
          </a:prstGeom>
          <a:noFill/>
          <a:ln w="9525">
            <a:noFill/>
            <a:miter lim="800000"/>
            <a:headEnd/>
            <a:tailEnd/>
          </a:ln>
        </p:spPr>
      </p:pic>
      <p:pic>
        <p:nvPicPr>
          <p:cNvPr id="2054" name="Picture 6"/>
          <p:cNvPicPr>
            <a:picLocks noChangeAspect="1" noChangeArrowheads="1"/>
          </p:cNvPicPr>
          <p:nvPr/>
        </p:nvPicPr>
        <p:blipFill>
          <a:blip r:embed="rId7"/>
          <a:srcRect/>
          <a:stretch>
            <a:fillRect/>
          </a:stretch>
        </p:blipFill>
        <p:spPr bwMode="auto">
          <a:xfrm>
            <a:off x="5076056" y="3429000"/>
            <a:ext cx="3344415" cy="232313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066800"/>
            <a:ext cx="8237512" cy="4167163"/>
          </a:xfrm>
        </p:spPr>
        <p:txBody>
          <a:bodyPr>
            <a:noAutofit/>
          </a:bodyPr>
          <a:lstStyle/>
          <a:p>
            <a:pPr marL="360000" indent="-360000" algn="l" eaLnBrk="1" hangingPunct="1">
              <a:spcBef>
                <a:spcPts val="0"/>
              </a:spcBef>
              <a:spcAft>
                <a:spcPts val="1500"/>
              </a:spcAft>
              <a:buFont typeface="Arial" pitchFamily="34" charset="0"/>
              <a:buChar char="•"/>
            </a:pPr>
            <a:r>
              <a:rPr lang="en-US" sz="2400" dirty="0" smtClean="0">
                <a:solidFill>
                  <a:srgbClr val="898989"/>
                </a:solidFill>
              </a:rPr>
              <a:t>GLEN consistent policy is that </a:t>
            </a:r>
            <a:r>
              <a:rPr lang="en-US" sz="2400" b="1" dirty="0" smtClean="0">
                <a:solidFill>
                  <a:srgbClr val="898989"/>
                </a:solidFill>
              </a:rPr>
              <a:t>Civil Marriage is the ultimate equality option</a:t>
            </a:r>
          </a:p>
          <a:p>
            <a:pPr marL="360000" indent="-360000" algn="l" eaLnBrk="1" hangingPunct="1">
              <a:spcBef>
                <a:spcPts val="0"/>
              </a:spcBef>
              <a:spcAft>
                <a:spcPts val="1500"/>
              </a:spcAft>
              <a:buFont typeface="Arial" pitchFamily="34" charset="0"/>
              <a:buChar char="•"/>
            </a:pPr>
            <a:r>
              <a:rPr lang="en-US" sz="2400" dirty="0" smtClean="0">
                <a:solidFill>
                  <a:srgbClr val="898989"/>
                </a:solidFill>
              </a:rPr>
              <a:t>But…we also campaigned for and welcomed </a:t>
            </a:r>
            <a:r>
              <a:rPr lang="en-US" sz="2400" b="1" dirty="0" smtClean="0">
                <a:solidFill>
                  <a:srgbClr val="898989"/>
                </a:solidFill>
              </a:rPr>
              <a:t>progress towards that goal </a:t>
            </a:r>
          </a:p>
          <a:p>
            <a:pPr marL="360000" indent="-360000" algn="l" eaLnBrk="1" hangingPunct="1">
              <a:spcBef>
                <a:spcPts val="0"/>
              </a:spcBef>
              <a:spcAft>
                <a:spcPts val="1500"/>
              </a:spcAft>
              <a:buFont typeface="Arial" pitchFamily="34" charset="0"/>
              <a:buChar char="•"/>
            </a:pPr>
            <a:r>
              <a:rPr lang="en-US" sz="2400" b="1" dirty="0" smtClean="0">
                <a:solidFill>
                  <a:srgbClr val="898989"/>
                </a:solidFill>
              </a:rPr>
              <a:t>Couples urgent and immediate needs were at the core of our concerns and our campaign</a:t>
            </a:r>
          </a:p>
          <a:p>
            <a:pPr marL="360000" indent="-360000" algn="l" eaLnBrk="1" hangingPunct="1">
              <a:spcBef>
                <a:spcPts val="0"/>
              </a:spcBef>
              <a:spcAft>
                <a:spcPts val="1500"/>
              </a:spcAft>
              <a:buFont typeface="Arial" pitchFamily="34" charset="0"/>
              <a:buChar char="•"/>
            </a:pPr>
            <a:r>
              <a:rPr lang="en-US" sz="2400" dirty="0" smtClean="0">
                <a:solidFill>
                  <a:srgbClr val="898989"/>
                </a:solidFill>
              </a:rPr>
              <a:t>GLEN deliberately decided to take legislative route through </a:t>
            </a:r>
            <a:r>
              <a:rPr lang="en-US" sz="2400" dirty="0" err="1" smtClean="0">
                <a:solidFill>
                  <a:srgbClr val="898989"/>
                </a:solidFill>
              </a:rPr>
              <a:t>Oireachtas</a:t>
            </a:r>
            <a:r>
              <a:rPr lang="en-US" sz="2400" dirty="0" smtClean="0">
                <a:solidFill>
                  <a:srgbClr val="898989"/>
                </a:solidFill>
              </a:rPr>
              <a:t> </a:t>
            </a:r>
            <a:endParaRPr lang="en-US" sz="2400" b="1" dirty="0" smtClean="0">
              <a:solidFill>
                <a:srgbClr val="898989"/>
              </a:solidFill>
            </a:endParaRPr>
          </a:p>
          <a:p>
            <a:pPr marL="360000" indent="-360000" algn="l" eaLnBrk="1" hangingPunct="1">
              <a:spcBef>
                <a:spcPts val="0"/>
              </a:spcBef>
              <a:spcAft>
                <a:spcPts val="500"/>
              </a:spcAft>
              <a:buFont typeface="Arial" pitchFamily="34" charset="0"/>
              <a:buChar char="•"/>
            </a:pPr>
            <a:r>
              <a:rPr lang="en-US" sz="2400" dirty="0" smtClean="0">
                <a:solidFill>
                  <a:srgbClr val="898989"/>
                </a:solidFill>
              </a:rPr>
              <a:t>Goes to the heart of differences in strategies of different marriage campaigns</a:t>
            </a:r>
          </a:p>
          <a:p>
            <a:pPr marL="360000" indent="-360000" algn="l" eaLnBrk="1" hangingPunct="1">
              <a:spcBef>
                <a:spcPts val="0"/>
              </a:spcBef>
              <a:spcAft>
                <a:spcPts val="500"/>
              </a:spcAft>
              <a:buFont typeface="Arial" pitchFamily="34" charset="0"/>
              <a:buChar char="•"/>
            </a:pPr>
            <a:endParaRPr lang="en-US" sz="2400" dirty="0" smtClean="0">
              <a:solidFill>
                <a:srgbClr val="898989"/>
              </a:solidFill>
            </a:endParaRP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397793"/>
            <a:ext cx="8237512" cy="879079"/>
          </a:xfrm>
        </p:spPr>
        <p:txBody>
          <a:bodyPr>
            <a:noAutofit/>
          </a:bodyPr>
          <a:lstStyle/>
          <a:p>
            <a:pPr marL="360000" indent="-360000" algn="l" eaLnBrk="1" hangingPunct="1">
              <a:spcBef>
                <a:spcPts val="0"/>
              </a:spcBef>
              <a:spcAft>
                <a:spcPts val="1000"/>
              </a:spcAft>
              <a:buFont typeface="Arial" pitchFamily="34" charset="0"/>
              <a:buChar char="•"/>
            </a:pPr>
            <a:r>
              <a:rPr lang="en-US" sz="2400" b="1" dirty="0" smtClean="0">
                <a:solidFill>
                  <a:srgbClr val="898989"/>
                </a:solidFill>
              </a:rPr>
              <a:t>Engagement with three Governments &amp; four Ministers for Justice</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sp>
        <p:nvSpPr>
          <p:cNvPr id="4102" name="AutoShape 6" descr="data:image/jpeg;base64,/9j/4AAQSkZJRgABAQAAAQABAAD/2wBDAAkGBwgHBgkIBwgKCgkLDRYPDQwMDRsUFRAWIB0iIiAdHx8kKDQsJCYxJx8fLT0tMTU3Ojo6Iys/RD84QzQ5Ojf/2wBDAQoKCg0MDRoPDxo3JR8lNzc3Nzc3Nzc3Nzc3Nzc3Nzc3Nzc3Nzc3Nzc3Nzc3Nzc3Nzc3Nzc3Nzc3Nzc3Nzc3Nzf/wAARCACOALcDASIAAhEBAxEB/8QAHAAAAAcBAQAAAAAAAAAAAAAAAQIDBAUGBwAI/8QARhAAAQMCAwUEBgYHBQkAAAAAAQACAwQRBRIhBiIxQVETMmFxByMzQoGRFFJyobHBFSQ0U2LR4RZDgpKzJTU2Y3SisuLw/8QAGgEAAgMBAQAAAAAAAAAAAAAABAUAAQMCBv/EACYRAAICAQQCAQUBAQAAAAAAAAABAgMRBBIhMQVBIhMjMlFhgXH/2gAMAwEAAhEDEQA/ALeuXLiggwnG7+Bys7uandvfAqh073sZE9j3Ne3uubxB8Fec2TBH5+79Hd+CokW5G37I/BA+Tb3QG3h1mE8/stWD7Tyz11NRV8Wd73gMlba9/EK3SO31lDpn0dZBUsy5o3h39FeKDayhqi2Kra6mkd9bVp8j/Nb6TVbobbJc+jDyGh2SU6o8Y5x+yRkdklPxVfq/216n6/RrZ270f1m2Onw4qvVB/WWu+sjWKux1h53Jm/xBLuTeg78vwStVNFTROmqZ2QwtBvJI4NH3rJ9nQm/im8iq+KekTCKeTssMikxN1958W4wD7R4/BQGLbaY5OOzo4YKHPqHRAukt430VqDLzgvFSomo75Vap9s8RjjYzEaRkj7azZC0/GycDaelm0qWugB0D277D58wptaLUkM9oDedjejCVB03H4KWxt4krD2bi5vZ3FuB8lFUx0HknWnWK4i+15mxw/uoG8EZ/AorUQYgTeyPkoumG6/yUrP3JPsqKp/f57qys/JFxLp6IZcm0OIQ5M3a0IP8Alf8A+y1oj1ndy6BZB6JP+MJ9cv8As6T/AM2rXyd8b2bRKdT+QbV+IoFy5vBchzQrpQIxQKjYkMTL2bOS5f3V/hwKpsfcVrxt7jsu0N/vLMd4C51+5VQHdSzyLX1F/wAHfh19qT/onVcGo8g3WolR7NKH2TUA+hx6QakxWrw72MuaAg5oH913l0KmaeugrxHUUr/VltnDm1w5FVarduhOdmqljK+aJ26yYZtdBccUz0d0s7W+BV5PSQ+m7IrlFgxHGYcDpJp5B2krhaKIcXu/l4rOKmbE9qMQL6t8lTL7tOzdij/K3ipLEu2xjF35byOkdaMB+jGBW7BMNp8KpRDCy5PefbvFMJzUOfYhpqc3z0V7D9jaeCEOrrPcNQ1lrDwT6PDWQucKeKwvl04/NWkR52Zb5fgEMdGxgscuvAjqsXZJhv0YFHq8AhqHO7TMHfX5hVnFdmZ6IOdG7Ox3FzARYeIK1majYT2g7w6JnPEw3BY1wPFUrpRZzLTwkjGaV88F4Sy7C21uninlJx81Y9oMEFPMyogNoze4AuGf0UO2mcDbK1hZcnXUnomml1PK/Qrv0+1sI/mk4+8UpKdxEiTX2BAz+yPkoqlF3AeClJ/YP+KioO81cWP5IiLV6MKimp9r6Nj56htTURyxNYWbjhlzfktlc6783XTRYb6OG5tu8HPR03+m5bm4DNvcbBKNSsSDKug7eC5CzguQxoV9cAuXBQ2Ax4u/s7Hl91yrcns1N7RTZcDp4f31UB8BqVCP7qU65fc/w9B4pYp/1hZvZIzDmib9lFf7BDB7JB+hn6GlUNxMaQmN1RO0ZnQMc5jbcVIVH1UlgzGyuqYncwD96N0fM0C+QeNO8DnZKjkia6WcNbPJrfp1Vtp4/Vk9NFF4fH60qcpmf1Rtj3MRwSjFIcQ07gwX80oyBrQQN7XglY+6jBTBy5MQkp1DVUbCXNPeU885gd4qIrBYOv8AFZzNK5P2Q1XEJonwycHMseSprY201UaeTeyizb8SOqu9VezcvRVyspWzzuJvdm8wjkfNa0SwzHUwzErNbGYnyRji0/ckYQnGIkOlkcXHMTfhZIwjcC9RB5Sf8EM1hsJUn9Xf5FRUPs3ealqj2D/IqNpW7rvNc2fkil0S2wpyba4LJ9Wqy/5mlv5rd3DLIBl5LzxglR9CxnD6n9xWwn5ut+a9Ez6Sub0dbqlmr7QXSC3guQNXII1IErkJQWUNiC2km9dTR+7GCfi5Nn91djb89e/+F7W/chcd1JdQ902z1ulhsogv4AfYrqYbi5o9T80FIdxYejZ9Ma1J30ps1k/SlSx3Hs0jXnK5vQu1UngktPLXyF1IyKemIs+M6SsI4lHaSPyyBa+WKtv7JajOn+JS0U9OHtzSgHpyURRxvkEgiJGQk8NUaXEIoaaUHDKisEQvIYgASfC/NG7cvgSOXssjZYzwIJ812ffVLpjIYhV4fhlZTtfq1s0oJPmL6K00hM1IyVxsQCSPHopJYKWMZHUsrRcAXco6uAdGASG31tzVfrsQxSoqBBSiWNjnkNkjaC54HG103psTwuSN4M+IvkjJbK+eFzQHeJtZc7XJZLXxa5H9Ru3Uc9gIncTbK3TwTmPtHjMHAxdTzTa0bmVIfcMccrnDkLKq+Hk6n8otFFq5C+R5uNXG3kgi9mn2LspGMtRwSQCN+UGQ37QdUwadxen09isrTXQhvrdc3F9gVHsneSjaAXbIOpUlP7G3go2icI45L8BxXU/yRmuhpXkx08rhoNSx3Uheli8PEcgdcPYxw+I/qsHpcHkxnZ+IU4bn+mPYHO4ZSBf71r+yFU6r2Ywx8rxI9kRp3vAtd8ZyH8EovtjZwu0wyEWlknGrkDVyGOyCLh0PyQRva57C0Xzu3bqTcGZ+57pb801rSyHCZHZPWU8RIJ6jmrlhLJpCW6SS9lJxGTPJI/8A5pd99kuTuJjV/s4HW343Twu9U1IZvLye2jHbFIOw+rRaU7nzQsPq0Sl7g81miP2NsS4pfBX9s6oYTaUQENtzHL5JHERuOTDDpzDicEgflBcGO8ijNLLAPqYqUMF72ckswh2oy2N+qmRBZ7XRkN/w/ioPD9yWYnSzhwVgpJmyhHLgQT4bEnwlpMkkmjNAALDVJ0zw2lmbxDSSdUevq4msMZeM7tGtRKWK9K4kgBwN7KPJyllckNhz3XZJE/VjiA066J7WRTSM3WMax/eDefmo6lljo5HiU5Rm3SRopt8toGvYd21xZcJs2kuSOq4mwwHeAdl08Cq/Qt7SaQudYB5Jb10U1iUnaMdf6vNVp0ppsPqqoaBmjf4iRay7ri5PCOW1Hkr+MVDZ6hzW6siJaPE31KZM4LpCGsPUi/mTxQMOi9PVWq4qCPPW2O2Tk/YWoO4fJNsIqH0cr6iJrC4N/vG5m/JLVXd0TaAZIH3FyTayqXLOFwi7YHXOxXCJJSyOGd0xiDWCzXOtpYdVZPRbmGx0UMoIkp6yojeHcc2cnh8Vk8lbNDh8FFG9zGiodUPe3R19Mtlpfomq5KvCsWM3tG1wvb3iY26/FI3pnTukumw5W71GPsvbSuQNcuWeTrAgQo3aOTssImA98hjfiVLWUBtdJlp6OH95K5/wA/quL3iEmFaKG++C/pVKvi1qWH7OEhMMznJeP9nSR9I9ixRncRabg5C3uIlKbB19N5VgpiVd3HKCce9Y63+SnK03DrKsYhiEVM1wjc18vutCM00JS4iCaqyNUd0ng0HZWf6TQtbK/NJcsc7xU0wyQizQel1m3o5rqltVXOkc91PdrnvI0Y88lpcUrJoHjMb8dEfKOzhiBWqb3LoTmgaxr8/rJXjfeePkE3FVWQQfRYGRvuDkcXWsjS0UsbB9GxCSGRx4yjO35JJjMcjFnVGE1TuTnAxkfC5VxTfRecjSmpH0rZPpLnSSSd8OPDyS0DnQ+odmcziwkolQ3FZCBV1NFHr/AHAJKdUNL2UbnzTPlfyziyzksGm54GVU54Y8PA1VHxOsklnkp2vtA12oHMqz45WmCnne0jMWuLRy0VCpq2Gps8PyPIuQeaY+OrW5zfoX66xpKMfYrVdwdUMNy0AgkpOrsXssVN7KRslx2kikYHxuDxI08xlOqa22quDk/XIrhHLwiGnHFNoG52vHTVTOM4XLh2Iy0fZySOBzQ5Wkl7DwsoyGnfBLPHUNyytNnN+qei4rthalKL9ZLlFxzn0Mq0etH2VpHob/AN1Yx/1zP9NqzqrHrfgtD9DklqPHIPebUxSgeDmgfkhtUvizSrtGiLl1lyW4Cw2VVDa6S+LQQDURUwOnVx/ormRYEkWA4+Co+07g7aCpykbrWs+66H1jxWMfErOoz+kQ8nccjRECHUj4pOpe1jO0e4NiHeeTZV2t2rMTOyw5jSdfXPHDyCX06ey3hI9BqdXVRHM2WKuxClw+APrZcgPBg1cfIKuVG13ZhwoaZpP15dfuVYqp5J5TJM98jzq5zj9yK0Z+GibVaCuCzLlnndT5e2bxXwiQrMcxKv8Aa1Lg36jBlCYcTpxPM8UHB+mqMjYwjFYSwK52TnzNtl+9FDGVkON4WP2mVjZo78CW8vuVrw+tDXBkgLZYzkcPALLdkcXOz+0lFiDrdlG8NmJPuHQ/kVuW0OAGtb+k8HymV7cxiHCUciPFZXV7lwbUWqPxYgxragEghzU3dg7Q7N6pxPAltlBxYxJQF8U0bmlp3o37pCM7avDe1a6Yy3ZewHD4obbL9BqmiVFDHTZ3Zg5zeQ5KOrq9kELo3v3j48lH1G1PbtcKaF+8NXOTCnparFKoQU0Rlnm0HQfyC5VbLlNJASwjEqPFJpw5tPTUpe5w/wC0LNGXyszcbfJbhtzR0+zXo3q6RjyZZ3NZJIRq97vyWI23UbXHahbbPewRI8ah7wRwsVY9l9o6bDMRbU4nTvkytLWSRHejB5kc1Wgu05ELSfyg4N9mccJ5NxGJ09TglRiOETR1zoYSWtBGZpHIjiLLKqKV8vayyOL3yvLyTzJUZR1lVRztqKOokgkAs5zDbMOhHNL0df2Rd2rCc51I5G/FceO08NJJpPKZL5OxCtd7b4K7+h1+XHsZh5yUkcn+VxH5qiSStll3TxPNXD0USlm2ssdtJcOkufsuafzRV7UovBnBYkjXVyEtXJXyFlV9IO2DtloKanoY2S4lWNc9gl7sUbTq4jmSdAsqq9rMYq6yeplqYw6dwc4NjsNBbgpT0t1ZqtvKmHUiipIYR5kZzb5qouBHEFFfThKKTWTiNtkJZg8MeYhilbiRAq5c7R7o0b8kyJv71/hZC38UbIF1GKisJYObLZ2PMnliTl0B1yJR0XOxSEJvLvnKrwcC9rOyju9Qj5UIG6hVkEy0cHa3W6+hzaH9I4I7CqmQOq6CwFzcujPdP5LDSFPbFYy7Z/aajrnPLYXPEM3Qscba+Rtr5qEPQGNYDR4tERNG1s3uygahUDF9kXURcXYd2reUkOt/McQtFxXF6DC6D6bW1DGQusGm/fJ4AdSqtXVs+JNFU2Z0bRoyNvBo/muZV7gimck+sormGbJ1FU4OpqR0Zvq+W7QPhzWiYDgNNg8LmxgPmf7SU8Seg6BVOPFKzDnCY1Lhb3Xm7HfBWbZzaegx2CZ1PKGTUxtPETqzTj4jxVRr29l3uT9YRm/p1xUdrh2ERPIy3nlbbjyA/wDuiyhqnNtcWON7VYjX3vG6UxxfYbp+N1CgLoGCuCIxu9fklhGSbXRmMucvRWQDKhyo5C4aAqmQIW281J7PY3PgGL0+LRHOacFkrCNHRG2f42CYAZhcoG2AcDYtIsb8FH1gs9KtdHLHFNTvzRSRh8br8WnUfcVypPokxSat2VnpZw50eGTinhlv3mEZg0j+G9vIrkI4vJpuM79I2MQ43tfV1VNE2OKAClY8A3nyHV7vy8FAMd9dDlfNPJI7IHyPMjw0WAJ45UBCMSwjI4DK+w4HgUp7iL7h/hR3DcUIH4s0+qmNQzK644dU6hzb7b+6kpxuqEOp5czA13e5JxZMoxd+midxuLuKhAwCHKHsLX90oAUINteiohsezbYtq9iKR9XGypqKIGFwcLZS3gR5jVHwuifh80DmO/Vaq7ABc5H9Cqp6IK50OO1WHyAup6yLtC0H326XPmLfJX/aB9qqkZGA2KNwDo+RPUK4/kbVsgtqaGoqaugwunLmzVk2Qm/dbxcfkCkNv4YdmKWGswkxU1S2P6Mx0ItnaeIcDx81O1VVHh2JUNVHC2zpBERa5s820PLXVUL0uVssuLw0Tj6qJpI8Sqm+S7G28Gfalx8Eo1JjgfNKgKzAHgM3vcAEYABvR3NJsOd58OCUcqIC42AKK7SK/UoX6tCLMcrAFCCjO4EGXcPmlIx6tq4DdPmoWSWzG0WIbMYjJVUIY+OYZZ6WTVkumhPQg8+i5RTuK5Vgo//Z"/>
          <p:cNvSpPr>
            <a:spLocks noChangeAspect="1" noChangeArrowheads="1"/>
          </p:cNvSpPr>
          <p:nvPr/>
        </p:nvSpPr>
        <p:spPr bwMode="auto">
          <a:xfrm>
            <a:off x="0" y="-608013"/>
            <a:ext cx="1590675" cy="1238251"/>
          </a:xfrm>
          <a:prstGeom prst="rect">
            <a:avLst/>
          </a:prstGeom>
          <a:noFill/>
        </p:spPr>
        <p:txBody>
          <a:bodyPr vert="horz" wrap="square" lIns="91440" tIns="45720" rIns="91440" bIns="45720" numCol="1" anchor="t" anchorCtr="0" compatLnSpc="1">
            <a:prstTxWarp prst="textNoShape">
              <a:avLst/>
            </a:prstTxWarp>
          </a:bodyPr>
          <a:lstStyle/>
          <a:p>
            <a:endParaRPr lang="en-IE"/>
          </a:p>
        </p:txBody>
      </p:sp>
      <p:sp>
        <p:nvSpPr>
          <p:cNvPr id="4104" name="AutoShape 8" descr="data:image/jpeg;base64,/9j/4AAQSkZJRgABAQAAAQABAAD/2wBDAAkGBwgHBgkIBwgKCgkLDRYPDQwMDRsUFRAWIB0iIiAdHx8kKDQsJCYxJx8fLT0tMTU3Ojo6Iys/RD84QzQ5Ojf/2wBDAQoKCg0MDRoPDxo3JR8lNzc3Nzc3Nzc3Nzc3Nzc3Nzc3Nzc3Nzc3Nzc3Nzc3Nzc3Nzc3Nzc3Nzc3Nzc3Nzc3Nzf/wAARCACOALcDASIAAhEBAxEB/8QAHAAAAAcBAQAAAAAAAAAAAAAAAQIDBAUGBwAI/8QARhAAAQMCAwUEBgYHBQkAAAAAAQACAwQRBRIhBiIxQVETMmFxByMzQoGRFFJyobHBFSQ0U2LR4RZDgpKzJTU2Y3SisuLw/8QAGgEAAgMBAQAAAAAAAAAAAAAABAUAAQMCBv/EACYRAAICAQQCAQUBAQAAAAAAAAABAgMRBBIhMQVBIhMjMlFhgXH/2gAMAwEAAhEDEQA/ALeuXLiggwnG7+Bys7uandvfAqh073sZE9j3Ne3uubxB8Fec2TBH5+79Hd+CokW5G37I/BA+Tb3QG3h1mE8/stWD7Tyz11NRV8Wd73gMlba9/EK3SO31lDpn0dZBUsy5o3h39FeKDayhqi2Kra6mkd9bVp8j/Nb6TVbobbJc+jDyGh2SU6o8Y5x+yRkdklPxVfq/216n6/RrZ270f1m2Onw4qvVB/WWu+sjWKux1h53Jm/xBLuTeg78vwStVNFTROmqZ2QwtBvJI4NH3rJ9nQm/im8iq+KekTCKeTssMikxN1958W4wD7R4/BQGLbaY5OOzo4YKHPqHRAukt430VqDLzgvFSomo75Vap9s8RjjYzEaRkj7azZC0/GycDaelm0qWugB0D277D58wptaLUkM9oDedjejCVB03H4KWxt4krD2bi5vZ3FuB8lFUx0HknWnWK4i+15mxw/uoG8EZ/AorUQYgTeyPkoumG6/yUrP3JPsqKp/f57qys/JFxLp6IZcm0OIQ5M3a0IP8Alf8A+y1oj1ndy6BZB6JP+MJ9cv8As6T/AM2rXyd8b2bRKdT+QbV+IoFy5vBchzQrpQIxQKjYkMTL2bOS5f3V/hwKpsfcVrxt7jsu0N/vLMd4C51+5VQHdSzyLX1F/wAHfh19qT/onVcGo8g3WolR7NKH2TUA+hx6QakxWrw72MuaAg5oH913l0KmaeugrxHUUr/VltnDm1w5FVarduhOdmqljK+aJ26yYZtdBccUz0d0s7W+BV5PSQ+m7IrlFgxHGYcDpJp5B2krhaKIcXu/l4rOKmbE9qMQL6t8lTL7tOzdij/K3ipLEu2xjF35byOkdaMB+jGBW7BMNp8KpRDCy5PefbvFMJzUOfYhpqc3z0V7D9jaeCEOrrPcNQ1lrDwT6PDWQucKeKwvl04/NWkR52Zb5fgEMdGxgscuvAjqsXZJhv0YFHq8AhqHO7TMHfX5hVnFdmZ6IOdG7Ox3FzARYeIK1majYT2g7w6JnPEw3BY1wPFUrpRZzLTwkjGaV88F4Sy7C21uninlJx81Y9oMEFPMyogNoze4AuGf0UO2mcDbK1hZcnXUnomml1PK/Qrv0+1sI/mk4+8UpKdxEiTX2BAz+yPkoqlF3AeClJ/YP+KioO81cWP5IiLV6MKimp9r6Nj56htTURyxNYWbjhlzfktlc6783XTRYb6OG5tu8HPR03+m5bm4DNvcbBKNSsSDKug7eC5CzguQxoV9cAuXBQ2Ax4u/s7Hl91yrcns1N7RTZcDp4f31UB8BqVCP7qU65fc/w9B4pYp/1hZvZIzDmib9lFf7BDB7JB+hn6GlUNxMaQmN1RO0ZnQMc5jbcVIVH1UlgzGyuqYncwD96N0fM0C+QeNO8DnZKjkia6WcNbPJrfp1Vtp4/Vk9NFF4fH60qcpmf1Rtj3MRwSjFIcQ07gwX80oyBrQQN7XglY+6jBTBy5MQkp1DVUbCXNPeU885gd4qIrBYOv8AFZzNK5P2Q1XEJonwycHMseSprY201UaeTeyizb8SOqu9VezcvRVyspWzzuJvdm8wjkfNa0SwzHUwzErNbGYnyRji0/ckYQnGIkOlkcXHMTfhZIwjcC9RB5Sf8EM1hsJUn9Xf5FRUPs3ealqj2D/IqNpW7rvNc2fkil0S2wpyba4LJ9Wqy/5mlv5rd3DLIBl5LzxglR9CxnD6n9xWwn5ut+a9Ez6Sub0dbqlmr7QXSC3guQNXII1IErkJQWUNiC2km9dTR+7GCfi5Nn91djb89e/+F7W/chcd1JdQ902z1ulhsogv4AfYrqYbi5o9T80FIdxYejZ9Ma1J30ps1k/SlSx3Hs0jXnK5vQu1UngktPLXyF1IyKemIs+M6SsI4lHaSPyyBa+WKtv7JajOn+JS0U9OHtzSgHpyURRxvkEgiJGQk8NUaXEIoaaUHDKisEQvIYgASfC/NG7cvgSOXssjZYzwIJ812ffVLpjIYhV4fhlZTtfq1s0oJPmL6K00hM1IyVxsQCSPHopJYKWMZHUsrRcAXco6uAdGASG31tzVfrsQxSoqBBSiWNjnkNkjaC54HG103psTwuSN4M+IvkjJbK+eFzQHeJtZc7XJZLXxa5H9Ru3Uc9gIncTbK3TwTmPtHjMHAxdTzTa0bmVIfcMccrnDkLKq+Hk6n8otFFq5C+R5uNXG3kgi9mn2LspGMtRwSQCN+UGQ37QdUwadxen09isrTXQhvrdc3F9gVHsneSjaAXbIOpUlP7G3go2icI45L8BxXU/yRmuhpXkx08rhoNSx3Uheli8PEcgdcPYxw+I/qsHpcHkxnZ+IU4bn+mPYHO4ZSBf71r+yFU6r2Ywx8rxI9kRp3vAtd8ZyH8EovtjZwu0wyEWlknGrkDVyGOyCLh0PyQRva57C0Xzu3bqTcGZ+57pb801rSyHCZHZPWU8RIJ6jmrlhLJpCW6SS9lJxGTPJI/8A5pd99kuTuJjV/s4HW343Twu9U1IZvLye2jHbFIOw+rRaU7nzQsPq0Sl7g81miP2NsS4pfBX9s6oYTaUQENtzHL5JHERuOTDDpzDicEgflBcGO8ijNLLAPqYqUMF72ckswh2oy2N+qmRBZ7XRkN/w/ioPD9yWYnSzhwVgpJmyhHLgQT4bEnwlpMkkmjNAALDVJ0zw2lmbxDSSdUevq4msMZeM7tGtRKWK9K4kgBwN7KPJyllckNhz3XZJE/VjiA066J7WRTSM3WMax/eDefmo6lljo5HiU5Rm3SRopt8toGvYd21xZcJs2kuSOq4mwwHeAdl08Cq/Qt7SaQudYB5Jb10U1iUnaMdf6vNVp0ppsPqqoaBmjf4iRay7ri5PCOW1Hkr+MVDZ6hzW6siJaPE31KZM4LpCGsPUi/mTxQMOi9PVWq4qCPPW2O2Tk/YWoO4fJNsIqH0cr6iJrC4N/vG5m/JLVXd0TaAZIH3FyTayqXLOFwi7YHXOxXCJJSyOGd0xiDWCzXOtpYdVZPRbmGx0UMoIkp6yojeHcc2cnh8Vk8lbNDh8FFG9zGiodUPe3R19Mtlpfomq5KvCsWM3tG1wvb3iY26/FI3pnTukumw5W71GPsvbSuQNcuWeTrAgQo3aOTssImA98hjfiVLWUBtdJlp6OH95K5/wA/quL3iEmFaKG++C/pVKvi1qWH7OEhMMznJeP9nSR9I9ixRncRabg5C3uIlKbB19N5VgpiVd3HKCce9Y63+SnK03DrKsYhiEVM1wjc18vutCM00JS4iCaqyNUd0ng0HZWf6TQtbK/NJcsc7xU0wyQizQel1m3o5rqltVXOkc91PdrnvI0Y88lpcUrJoHjMb8dEfKOzhiBWqb3LoTmgaxr8/rJXjfeePkE3FVWQQfRYGRvuDkcXWsjS0UsbB9GxCSGRx4yjO35JJjMcjFnVGE1TuTnAxkfC5VxTfRecjSmpH0rZPpLnSSSd8OPDyS0DnQ+odmcziwkolQ3FZCBV1NFHr/AHAJKdUNL2UbnzTPlfyziyzksGm54GVU54Y8PA1VHxOsklnkp2vtA12oHMqz45WmCnne0jMWuLRy0VCpq2Gps8PyPIuQeaY+OrW5zfoX66xpKMfYrVdwdUMNy0AgkpOrsXssVN7KRslx2kikYHxuDxI08xlOqa22quDk/XIrhHLwiGnHFNoG52vHTVTOM4XLh2Iy0fZySOBzQ5Wkl7DwsoyGnfBLPHUNyytNnN+qei4rthalKL9ZLlFxzn0Mq0etH2VpHob/AN1Yx/1zP9NqzqrHrfgtD9DklqPHIPebUxSgeDmgfkhtUvizSrtGiLl1lyW4Cw2VVDa6S+LQQDURUwOnVx/ormRYEkWA4+Co+07g7aCpykbrWs+66H1jxWMfErOoz+kQ8nccjRECHUj4pOpe1jO0e4NiHeeTZV2t2rMTOyw5jSdfXPHDyCX06ey3hI9BqdXVRHM2WKuxClw+APrZcgPBg1cfIKuVG13ZhwoaZpP15dfuVYqp5J5TJM98jzq5zj9yK0Z+GibVaCuCzLlnndT5e2bxXwiQrMcxKv8Aa1Lg36jBlCYcTpxPM8UHB+mqMjYwjFYSwK52TnzNtl+9FDGVkON4WP2mVjZo78CW8vuVrw+tDXBkgLZYzkcPALLdkcXOz+0lFiDrdlG8NmJPuHQ/kVuW0OAGtb+k8HymV7cxiHCUciPFZXV7lwbUWqPxYgxragEghzU3dg7Q7N6pxPAltlBxYxJQF8U0bmlp3o37pCM7avDe1a6Yy3ZewHD4obbL9BqmiVFDHTZ3Zg5zeQ5KOrq9kELo3v3j48lH1G1PbtcKaF+8NXOTCnparFKoQU0Rlnm0HQfyC5VbLlNJASwjEqPFJpw5tPTUpe5w/wC0LNGXyszcbfJbhtzR0+zXo3q6RjyZZ3NZJIRq97vyWI23UbXHahbbPewRI8ah7wRwsVY9l9o6bDMRbU4nTvkytLWSRHejB5kc1Wgu05ELSfyg4N9mccJ5NxGJ09TglRiOETR1zoYSWtBGZpHIjiLLKqKV8vayyOL3yvLyTzJUZR1lVRztqKOokgkAs5zDbMOhHNL0df2Rd2rCc51I5G/FceO08NJJpPKZL5OxCtd7b4K7+h1+XHsZh5yUkcn+VxH5qiSStll3TxPNXD0USlm2ssdtJcOkufsuafzRV7UovBnBYkjXVyEtXJXyFlV9IO2DtloKanoY2S4lWNc9gl7sUbTq4jmSdAsqq9rMYq6yeplqYw6dwc4NjsNBbgpT0t1ZqtvKmHUiipIYR5kZzb5qouBHEFFfThKKTWTiNtkJZg8MeYhilbiRAq5c7R7o0b8kyJv71/hZC38UbIF1GKisJYObLZ2PMnliTl0B1yJR0XOxSEJvLvnKrwcC9rOyju9Qj5UIG6hVkEy0cHa3W6+hzaH9I4I7CqmQOq6CwFzcujPdP5LDSFPbFYy7Z/aajrnPLYXPEM3Qscba+Rtr5qEPQGNYDR4tERNG1s3uygahUDF9kXURcXYd2reUkOt/McQtFxXF6DC6D6bW1DGQusGm/fJ4AdSqtXVs+JNFU2Z0bRoyNvBo/muZV7gimck+sormGbJ1FU4OpqR0Zvq+W7QPhzWiYDgNNg8LmxgPmf7SU8Seg6BVOPFKzDnCY1Lhb3Xm7HfBWbZzaegx2CZ1PKGTUxtPETqzTj4jxVRr29l3uT9YRm/p1xUdrh2ERPIy3nlbbjyA/wDuiyhqnNtcWON7VYjX3vG6UxxfYbp+N1CgLoGCuCIxu9fklhGSbXRmMucvRWQDKhyo5C4aAqmQIW281J7PY3PgGL0+LRHOacFkrCNHRG2f42CYAZhcoG2AcDYtIsb8FH1gs9KtdHLHFNTvzRSRh8br8WnUfcVypPokxSat2VnpZw50eGTinhlv3mEZg0j+G9vIrkI4vJpuM79I2MQ43tfV1VNE2OKAClY8A3nyHV7vy8FAMd9dDlfNPJI7IHyPMjw0WAJ45UBCMSwjI4DK+w4HgUp7iL7h/hR3DcUIH4s0+qmNQzK644dU6hzb7b+6kpxuqEOp5czA13e5JxZMoxd+midxuLuKhAwCHKHsLX90oAUINteiohsezbYtq9iKR9XGypqKIGFwcLZS3gR5jVHwuifh80DmO/Vaq7ABc5H9Cqp6IK50OO1WHyAup6yLtC0H326XPmLfJX/aB9qqkZGA2KNwDo+RPUK4/kbVsgtqaGoqaugwunLmzVk2Qm/dbxcfkCkNv4YdmKWGswkxU1S2P6Mx0ItnaeIcDx81O1VVHh2JUNVHC2zpBERa5s820PLXVUL0uVssuLw0Tj6qJpI8Sqm+S7G28Gfalx8Eo1JjgfNKgKzAHgM3vcAEYABvR3NJsOd58OCUcqIC42AKK7SK/UoX6tCLMcrAFCCjO4EGXcPmlIx6tq4DdPmoWSWzG0WIbMYjJVUIY+OYZZ6WTVkumhPQg8+i5RTuK5Vgo//Z"/>
          <p:cNvSpPr>
            <a:spLocks noChangeAspect="1" noChangeArrowheads="1"/>
          </p:cNvSpPr>
          <p:nvPr/>
        </p:nvSpPr>
        <p:spPr bwMode="auto">
          <a:xfrm>
            <a:off x="0" y="-608013"/>
            <a:ext cx="1590675" cy="1238251"/>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4108" name="Picture 12" descr="http://t3.gstatic.com/images?q=tbn:ANd9GcSGPv3cOaVfxpf7YDjNgq5CCmxeXPfy-HZ54QsZOcx1EjduhExY"/>
          <p:cNvPicPr>
            <a:picLocks noChangeAspect="1" noChangeArrowheads="1"/>
          </p:cNvPicPr>
          <p:nvPr/>
        </p:nvPicPr>
        <p:blipFill>
          <a:blip r:embed="rId4"/>
          <a:srcRect/>
          <a:stretch>
            <a:fillRect/>
          </a:stretch>
        </p:blipFill>
        <p:spPr bwMode="auto">
          <a:xfrm>
            <a:off x="1785918" y="2276872"/>
            <a:ext cx="2609427" cy="1739620"/>
          </a:xfrm>
          <a:prstGeom prst="rect">
            <a:avLst/>
          </a:prstGeom>
          <a:noFill/>
        </p:spPr>
      </p:pic>
      <p:pic>
        <p:nvPicPr>
          <p:cNvPr id="1026" name="Picture 2"/>
          <p:cNvPicPr>
            <a:picLocks noChangeAspect="1" noChangeArrowheads="1"/>
          </p:cNvPicPr>
          <p:nvPr/>
        </p:nvPicPr>
        <p:blipFill>
          <a:blip r:embed="rId5"/>
          <a:srcRect/>
          <a:stretch>
            <a:fillRect/>
          </a:stretch>
        </p:blipFill>
        <p:spPr bwMode="auto">
          <a:xfrm>
            <a:off x="4572799" y="4056343"/>
            <a:ext cx="2514614" cy="1739620"/>
          </a:xfrm>
          <a:prstGeom prst="rect">
            <a:avLst/>
          </a:prstGeom>
          <a:noFill/>
          <a:ln w="9525">
            <a:noFill/>
            <a:miter lim="800000"/>
            <a:headEnd/>
            <a:tailEnd/>
          </a:ln>
        </p:spPr>
      </p:pic>
      <p:pic>
        <p:nvPicPr>
          <p:cNvPr id="1027" name="Picture 3"/>
          <p:cNvPicPr>
            <a:picLocks noChangeAspect="1" noChangeArrowheads="1"/>
          </p:cNvPicPr>
          <p:nvPr/>
        </p:nvPicPr>
        <p:blipFill>
          <a:blip r:embed="rId6"/>
          <a:srcRect/>
          <a:stretch>
            <a:fillRect/>
          </a:stretch>
        </p:blipFill>
        <p:spPr bwMode="auto">
          <a:xfrm>
            <a:off x="4572000" y="2276872"/>
            <a:ext cx="2515413" cy="1696811"/>
          </a:xfrm>
          <a:prstGeom prst="rect">
            <a:avLst/>
          </a:prstGeom>
          <a:noFill/>
          <a:ln w="9525">
            <a:noFill/>
            <a:miter lim="800000"/>
            <a:headEnd/>
            <a:tailEnd/>
          </a:ln>
        </p:spPr>
      </p:pic>
      <p:pic>
        <p:nvPicPr>
          <p:cNvPr id="10" name="Picture 9" descr="shatter glen.JPG"/>
          <p:cNvPicPr>
            <a:picLocks noChangeAspect="1"/>
          </p:cNvPicPr>
          <p:nvPr/>
        </p:nvPicPr>
        <p:blipFill>
          <a:blip r:embed="rId7"/>
          <a:stretch>
            <a:fillRect/>
          </a:stretch>
        </p:blipFill>
        <p:spPr>
          <a:xfrm>
            <a:off x="1785918" y="4056343"/>
            <a:ext cx="2609426" cy="17396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pPr eaLnBrk="1" hangingPunct="1"/>
            <a:endParaRPr lang="en-US" smtClean="0">
              <a:ea typeface="ヒラギノ角ゴ Pro W3" charset="-128"/>
            </a:endParaRPr>
          </a:p>
        </p:txBody>
      </p:sp>
      <p:sp>
        <p:nvSpPr>
          <p:cNvPr id="15363" name="Subtitle 2"/>
          <p:cNvSpPr>
            <a:spLocks noGrp="1"/>
          </p:cNvSpPr>
          <p:nvPr>
            <p:ph type="subTitle" idx="1"/>
          </p:nvPr>
        </p:nvSpPr>
        <p:spPr/>
        <p:txBody>
          <a:bodyPr/>
          <a:lstStyle/>
          <a:p>
            <a:pPr marL="609600" indent="-609600" eaLnBrk="1" hangingPunct="1">
              <a:buFont typeface="Times" charset="0"/>
              <a:buAutoNum type="arabicPeriod"/>
            </a:pPr>
            <a:endParaRPr lang="en-US" sz="1000" smtClean="0">
              <a:solidFill>
                <a:schemeClr val="tx1"/>
              </a:solidFill>
              <a:latin typeface="Arial" charset="0"/>
              <a:ea typeface="ヒラギノ角ゴ Pro W3" charset="-128"/>
            </a:endParaRPr>
          </a:p>
        </p:txBody>
      </p:sp>
      <p:pic>
        <p:nvPicPr>
          <p:cNvPr id="5" name="Picture 4" descr="CP_blan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6" descr="header copy.jpg                                                01DC859BShared                         C31C9B2F:"/>
          <p:cNvPicPr>
            <a:picLocks noChangeAspect="1" noChangeArrowheads="1"/>
          </p:cNvPicPr>
          <p:nvPr/>
        </p:nvPicPr>
        <p:blipFill>
          <a:blip r:embed="rId3"/>
          <a:srcRect/>
          <a:stretch>
            <a:fillRect/>
          </a:stretch>
        </p:blipFill>
        <p:spPr bwMode="auto">
          <a:xfrm>
            <a:off x="0" y="0"/>
            <a:ext cx="9182100" cy="1066800"/>
          </a:xfrm>
          <a:prstGeom prst="rect">
            <a:avLst/>
          </a:prstGeom>
          <a:noFill/>
        </p:spPr>
      </p:pic>
      <p:sp>
        <p:nvSpPr>
          <p:cNvPr id="7" name="TextBox 6"/>
          <p:cNvSpPr txBox="1"/>
          <p:nvPr/>
        </p:nvSpPr>
        <p:spPr>
          <a:xfrm>
            <a:off x="0" y="184666"/>
            <a:ext cx="7000892" cy="646331"/>
          </a:xfrm>
          <a:prstGeom prst="rect">
            <a:avLst/>
          </a:prstGeom>
          <a:noFill/>
        </p:spPr>
        <p:txBody>
          <a:bodyPr wrap="square" rtlCol="0">
            <a:spAutoFit/>
          </a:bodyPr>
          <a:lstStyle/>
          <a:p>
            <a:r>
              <a:rPr lang="en-GB" b="1" i="1" dirty="0" smtClean="0">
                <a:solidFill>
                  <a:schemeClr val="bg1"/>
                </a:solidFill>
              </a:rPr>
              <a:t>The Remarkable Journey to Equality.... </a:t>
            </a:r>
          </a:p>
          <a:p>
            <a:r>
              <a:rPr lang="en-GB" b="1" i="1" dirty="0" smtClean="0">
                <a:solidFill>
                  <a:schemeClr val="bg1"/>
                </a:solidFill>
              </a:rPr>
              <a:t>							... Through a Recession</a:t>
            </a:r>
            <a:endParaRPr lang="en-GB" b="1" i="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397793"/>
            <a:ext cx="8237512" cy="3759399"/>
          </a:xfrm>
        </p:spPr>
        <p:txBody>
          <a:bodyPr>
            <a:noAutofit/>
          </a:bodyPr>
          <a:lstStyle/>
          <a:p>
            <a:pPr marL="360000" indent="-360000" algn="l" eaLnBrk="1" hangingPunct="1">
              <a:spcBef>
                <a:spcPts val="0"/>
              </a:spcBef>
              <a:spcAft>
                <a:spcPts val="1500"/>
              </a:spcAft>
              <a:buFont typeface="Arial" pitchFamily="34" charset="0"/>
              <a:buChar char="•"/>
            </a:pPr>
            <a:r>
              <a:rPr lang="en-US" sz="2400" dirty="0" smtClean="0">
                <a:solidFill>
                  <a:srgbClr val="898989"/>
                </a:solidFill>
              </a:rPr>
              <a:t>2006:</a:t>
            </a:r>
            <a:r>
              <a:rPr lang="en-US" sz="2400" b="1" dirty="0" smtClean="0">
                <a:solidFill>
                  <a:srgbClr val="898989"/>
                </a:solidFill>
              </a:rPr>
              <a:t> Colley Group Report was critical foundation</a:t>
            </a:r>
          </a:p>
          <a:p>
            <a:pPr marL="360000" indent="-360000" algn="l" eaLnBrk="1" hangingPunct="1">
              <a:spcBef>
                <a:spcPts val="0"/>
              </a:spcBef>
              <a:spcAft>
                <a:spcPts val="1500"/>
              </a:spcAft>
              <a:buFont typeface="Arial" pitchFamily="34" charset="0"/>
              <a:buChar char="•"/>
            </a:pPr>
            <a:r>
              <a:rPr lang="en-US" sz="2400" dirty="0" smtClean="0">
                <a:solidFill>
                  <a:srgbClr val="898989"/>
                </a:solidFill>
              </a:rPr>
              <a:t>A key part of our consensus-building strategy: ‘independent’ ‘official’ support.</a:t>
            </a:r>
          </a:p>
          <a:p>
            <a:pPr marL="360000" indent="-360000" algn="l" eaLnBrk="1" hangingPunct="1">
              <a:spcBef>
                <a:spcPts val="0"/>
              </a:spcBef>
              <a:spcAft>
                <a:spcPts val="1500"/>
              </a:spcAft>
              <a:buFont typeface="Arial" pitchFamily="34" charset="0"/>
              <a:buChar char="•"/>
            </a:pPr>
            <a:r>
              <a:rPr lang="en-US" sz="2400" dirty="0" smtClean="0">
                <a:solidFill>
                  <a:srgbClr val="898989"/>
                </a:solidFill>
              </a:rPr>
              <a:t>Arose from </a:t>
            </a:r>
            <a:r>
              <a:rPr lang="en-US" sz="2400" b="1" dirty="0" smtClean="0">
                <a:solidFill>
                  <a:srgbClr val="898989"/>
                </a:solidFill>
              </a:rPr>
              <a:t>engagement with Minister Michael McDowell</a:t>
            </a:r>
            <a:endParaRPr lang="en-US" sz="2400" dirty="0" smtClean="0">
              <a:solidFill>
                <a:srgbClr val="898989"/>
              </a:solidFill>
            </a:endParaRPr>
          </a:p>
          <a:p>
            <a:pPr marL="360000" indent="-360000" algn="l" eaLnBrk="1" hangingPunct="1">
              <a:spcBef>
                <a:spcPts val="0"/>
              </a:spcBef>
              <a:spcAft>
                <a:spcPts val="0"/>
              </a:spcAft>
              <a:buFont typeface="Arial" pitchFamily="34" charset="0"/>
              <a:buChar char="•"/>
            </a:pPr>
            <a:r>
              <a:rPr lang="en-US" sz="2400" dirty="0" smtClean="0">
                <a:solidFill>
                  <a:srgbClr val="898989"/>
                </a:solidFill>
              </a:rPr>
              <a:t>GLEN’s Eoin Collins persuaded Group to set out</a:t>
            </a:r>
          </a:p>
          <a:p>
            <a:pPr marL="360000" algn="l" eaLnBrk="1" hangingPunct="1">
              <a:spcBef>
                <a:spcPts val="0"/>
              </a:spcBef>
              <a:spcAft>
                <a:spcPts val="1500"/>
              </a:spcAft>
            </a:pPr>
            <a:r>
              <a:rPr lang="en-US" sz="2400" b="1" dirty="0" smtClean="0">
                <a:solidFill>
                  <a:srgbClr val="898989"/>
                </a:solidFill>
              </a:rPr>
              <a:t>Civil Marriage as only equality option.</a:t>
            </a:r>
          </a:p>
          <a:p>
            <a:pPr marL="360000" indent="-360000" algn="l" eaLnBrk="1" hangingPunct="1">
              <a:spcBef>
                <a:spcPts val="0"/>
              </a:spcBef>
              <a:spcAft>
                <a:spcPts val="0"/>
              </a:spcAft>
              <a:buFont typeface="Arial" pitchFamily="34" charset="0"/>
              <a:buChar char="•"/>
            </a:pPr>
            <a:r>
              <a:rPr lang="en-US" sz="2400" dirty="0" smtClean="0">
                <a:solidFill>
                  <a:srgbClr val="898989"/>
                </a:solidFill>
              </a:rPr>
              <a:t>Or full civil partnership </a:t>
            </a:r>
            <a:r>
              <a:rPr lang="en-US" sz="2400" b="1" dirty="0" smtClean="0">
                <a:solidFill>
                  <a:srgbClr val="898989"/>
                </a:solidFill>
              </a:rPr>
              <a:t>if marriage </a:t>
            </a:r>
          </a:p>
          <a:p>
            <a:pPr marL="360000" algn="l" eaLnBrk="1" hangingPunct="1">
              <a:spcBef>
                <a:spcPts val="0"/>
              </a:spcBef>
              <a:spcAft>
                <a:spcPts val="1500"/>
              </a:spcAft>
            </a:pPr>
            <a:r>
              <a:rPr lang="en-US" sz="2400" b="1" dirty="0" smtClean="0">
                <a:solidFill>
                  <a:srgbClr val="898989"/>
                </a:solidFill>
              </a:rPr>
              <a:t>constitutionally vulnerable</a:t>
            </a:r>
          </a:p>
          <a:p>
            <a:pPr marL="360000" indent="-360000" algn="l" eaLnBrk="1" hangingPunct="1">
              <a:spcBef>
                <a:spcPts val="0"/>
              </a:spcBef>
              <a:spcAft>
                <a:spcPts val="1500"/>
              </a:spcAft>
              <a:buFont typeface="Arial" pitchFamily="34" charset="0"/>
              <a:buChar char="•"/>
            </a:pPr>
            <a:r>
              <a:rPr lang="en-US" sz="2400" dirty="0" smtClean="0">
                <a:solidFill>
                  <a:srgbClr val="898989"/>
                </a:solidFill>
              </a:rPr>
              <a:t>KAL Case </a:t>
            </a:r>
            <a:r>
              <a:rPr lang="en-US" sz="2400" b="1" dirty="0" smtClean="0">
                <a:solidFill>
                  <a:srgbClr val="898989"/>
                </a:solidFill>
              </a:rPr>
              <a:t>loses in High Court </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40962" name="Picture 2"/>
          <p:cNvPicPr>
            <a:picLocks noChangeAspect="1" noChangeArrowheads="1"/>
          </p:cNvPicPr>
          <p:nvPr/>
        </p:nvPicPr>
        <p:blipFill>
          <a:blip r:embed="rId4"/>
          <a:srcRect/>
          <a:stretch>
            <a:fillRect/>
          </a:stretch>
        </p:blipFill>
        <p:spPr bwMode="auto">
          <a:xfrm>
            <a:off x="5857884" y="3929066"/>
            <a:ext cx="2407340" cy="159038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397793"/>
            <a:ext cx="8237512" cy="3759399"/>
          </a:xfrm>
        </p:spPr>
        <p:txBody>
          <a:bodyPr>
            <a:noAutofit/>
          </a:bodyPr>
          <a:lstStyle/>
          <a:p>
            <a:pPr marL="360000" indent="-360000" algn="l" eaLnBrk="1" hangingPunct="1">
              <a:spcBef>
                <a:spcPts val="0"/>
              </a:spcBef>
              <a:spcAft>
                <a:spcPts val="1500"/>
              </a:spcAft>
              <a:buFont typeface="Arial" pitchFamily="34" charset="0"/>
              <a:buChar char="•"/>
            </a:pPr>
            <a:r>
              <a:rPr lang="en-US" sz="2400" dirty="0" smtClean="0">
                <a:solidFill>
                  <a:srgbClr val="898989"/>
                </a:solidFill>
              </a:rPr>
              <a:t>2006: Labour Party say to GLEN </a:t>
            </a:r>
            <a:r>
              <a:rPr lang="en-US" sz="2400" b="1" dirty="0" smtClean="0">
                <a:solidFill>
                  <a:srgbClr val="898989"/>
                </a:solidFill>
              </a:rPr>
              <a:t>“we have a Civil Unions Bill; will you support?</a:t>
            </a:r>
            <a:r>
              <a:rPr lang="en-US" sz="2400" dirty="0" smtClean="0">
                <a:solidFill>
                  <a:srgbClr val="898989"/>
                </a:solidFill>
              </a:rPr>
              <a:t>”</a:t>
            </a:r>
          </a:p>
          <a:p>
            <a:pPr marL="360000" indent="-360000" algn="l" eaLnBrk="1" hangingPunct="1">
              <a:spcBef>
                <a:spcPts val="0"/>
              </a:spcBef>
              <a:spcAft>
                <a:spcPts val="1500"/>
              </a:spcAft>
              <a:buFont typeface="Arial" pitchFamily="34" charset="0"/>
              <a:buChar char="•"/>
            </a:pPr>
            <a:r>
              <a:rPr lang="en-US" sz="2400" dirty="0" err="1" smtClean="0">
                <a:solidFill>
                  <a:srgbClr val="898989"/>
                </a:solidFill>
              </a:rPr>
              <a:t>Labour</a:t>
            </a:r>
            <a:r>
              <a:rPr lang="en-US" sz="2400" dirty="0" smtClean="0">
                <a:solidFill>
                  <a:srgbClr val="898989"/>
                </a:solidFill>
              </a:rPr>
              <a:t> say Referendum necessary</a:t>
            </a:r>
          </a:p>
          <a:p>
            <a:pPr marL="360000" indent="-360000" algn="l" eaLnBrk="1" hangingPunct="1">
              <a:spcBef>
                <a:spcPts val="0"/>
              </a:spcBef>
              <a:spcAft>
                <a:spcPts val="1500"/>
              </a:spcAft>
              <a:buFont typeface="Arial" pitchFamily="34" charset="0"/>
              <a:buChar char="•"/>
            </a:pPr>
            <a:r>
              <a:rPr lang="en-US" sz="2400" dirty="0" err="1" smtClean="0">
                <a:solidFill>
                  <a:srgbClr val="898989"/>
                </a:solidFill>
              </a:rPr>
              <a:t>Labour</a:t>
            </a:r>
            <a:r>
              <a:rPr lang="en-US" sz="2400" dirty="0" smtClean="0">
                <a:solidFill>
                  <a:srgbClr val="898989"/>
                </a:solidFill>
              </a:rPr>
              <a:t> Bill based on Colley</a:t>
            </a:r>
          </a:p>
          <a:p>
            <a:pPr marL="360000" indent="-360000" algn="l" eaLnBrk="1" hangingPunct="1">
              <a:spcBef>
                <a:spcPts val="0"/>
              </a:spcBef>
              <a:spcAft>
                <a:spcPts val="1500"/>
              </a:spcAft>
              <a:buFont typeface="Arial" pitchFamily="34" charset="0"/>
              <a:buChar char="•"/>
            </a:pPr>
            <a:r>
              <a:rPr lang="en-US" sz="2400" dirty="0" smtClean="0">
                <a:solidFill>
                  <a:srgbClr val="898989"/>
                </a:solidFill>
              </a:rPr>
              <a:t>Our </a:t>
            </a:r>
            <a:r>
              <a:rPr lang="en-US" sz="2400" b="1" dirty="0" smtClean="0">
                <a:solidFill>
                  <a:srgbClr val="898989"/>
                </a:solidFill>
              </a:rPr>
              <a:t>inflection point</a:t>
            </a:r>
          </a:p>
          <a:p>
            <a:pPr marL="360000" indent="-360000" algn="l" eaLnBrk="1" hangingPunct="1">
              <a:spcBef>
                <a:spcPts val="0"/>
              </a:spcBef>
              <a:spcAft>
                <a:spcPts val="0"/>
              </a:spcAft>
              <a:buFont typeface="Arial" pitchFamily="34" charset="0"/>
              <a:buChar char="•"/>
            </a:pPr>
            <a:r>
              <a:rPr lang="en-US" sz="2400" dirty="0" smtClean="0">
                <a:solidFill>
                  <a:srgbClr val="898989"/>
                </a:solidFill>
              </a:rPr>
              <a:t>We strongly support their bill; it was widely</a:t>
            </a:r>
          </a:p>
          <a:p>
            <a:pPr marL="360000" algn="l" eaLnBrk="1" hangingPunct="1">
              <a:spcBef>
                <a:spcPts val="0"/>
              </a:spcBef>
              <a:spcAft>
                <a:spcPts val="0"/>
              </a:spcAft>
            </a:pPr>
            <a:r>
              <a:rPr lang="en-US" sz="2400" dirty="0" smtClean="0">
                <a:solidFill>
                  <a:srgbClr val="898989"/>
                </a:solidFill>
              </a:rPr>
              <a:t>welcomed; Dáil visitors gallery packed; </a:t>
            </a:r>
          </a:p>
          <a:p>
            <a:pPr marL="360000" algn="l" eaLnBrk="1" hangingPunct="1">
              <a:spcBef>
                <a:spcPts val="0"/>
              </a:spcBef>
              <a:spcAft>
                <a:spcPts val="1500"/>
              </a:spcAft>
            </a:pPr>
            <a:r>
              <a:rPr lang="en-US" sz="2400" dirty="0" smtClean="0">
                <a:solidFill>
                  <a:srgbClr val="898989"/>
                </a:solidFill>
              </a:rPr>
              <a:t>Government votes against</a:t>
            </a:r>
          </a:p>
          <a:p>
            <a:pPr marL="360000" indent="-360000" algn="l" eaLnBrk="1" hangingPunct="1">
              <a:spcBef>
                <a:spcPts val="0"/>
              </a:spcBef>
              <a:spcAft>
                <a:spcPts val="0"/>
              </a:spcAft>
              <a:buFont typeface="Arial" pitchFamily="34" charset="0"/>
              <a:buChar char="•"/>
            </a:pPr>
            <a:r>
              <a:rPr lang="en-US" sz="2400" dirty="0" smtClean="0">
                <a:solidFill>
                  <a:srgbClr val="898989"/>
                </a:solidFill>
              </a:rPr>
              <a:t>However, agenda is </a:t>
            </a:r>
            <a:r>
              <a:rPr lang="en-US" sz="2400" b="1" dirty="0" smtClean="0">
                <a:solidFill>
                  <a:srgbClr val="898989"/>
                </a:solidFill>
              </a:rPr>
              <a:t>advanced strongly</a:t>
            </a:r>
          </a:p>
          <a:p>
            <a:pPr algn="l" eaLnBrk="1" hangingPunct="1">
              <a:buFont typeface="Arial" pitchFamily="34" charset="0"/>
              <a:buChar char="•"/>
            </a:pPr>
            <a:endParaRPr lang="en-US" sz="4900" b="1" dirty="0" smtClean="0">
              <a:solidFill>
                <a:srgbClr val="898989"/>
              </a:solidFill>
            </a:endParaRPr>
          </a:p>
        </p:txBody>
      </p:sp>
      <p:pic>
        <p:nvPicPr>
          <p:cNvPr id="14342" name="Picture 6" descr="header copy.jpg                                                01DC859BShared                         C31C9B2F:"/>
          <p:cNvPicPr>
            <a:picLocks noChangeAspect="1" noChangeArrowheads="1"/>
          </p:cNvPicPr>
          <p:nvPr/>
        </p:nvPicPr>
        <p:blipFill>
          <a:blip r:embed="rId2"/>
          <a:srcRect/>
          <a:stretch>
            <a:fillRect/>
          </a:stretch>
        </p:blipFill>
        <p:spPr bwMode="auto">
          <a:xfrm>
            <a:off x="-38100" y="0"/>
            <a:ext cx="9182100" cy="1066800"/>
          </a:xfrm>
          <a:prstGeom prst="rect">
            <a:avLst/>
          </a:prstGeom>
          <a:noFill/>
        </p:spPr>
      </p:pic>
      <p:pic>
        <p:nvPicPr>
          <p:cNvPr id="14343" name="Picture 7" descr="&#10;footer.jpg                                                     01DC859BShared                         C31C9B2F:"/>
          <p:cNvPicPr>
            <a:picLocks noChangeAspect="1" noChangeArrowheads="1"/>
          </p:cNvPicPr>
          <p:nvPr/>
        </p:nvPicPr>
        <p:blipFill>
          <a:blip r:embed="rId3"/>
          <a:srcRect/>
          <a:stretch>
            <a:fillRect/>
          </a:stretch>
        </p:blipFill>
        <p:spPr bwMode="auto">
          <a:xfrm>
            <a:off x="0" y="5795963"/>
            <a:ext cx="9144000" cy="1062037"/>
          </a:xfrm>
          <a:prstGeom prst="rect">
            <a:avLst/>
          </a:prstGeom>
          <a:noFill/>
        </p:spPr>
      </p:pic>
      <p:pic>
        <p:nvPicPr>
          <p:cNvPr id="41989" name="Picture 5"/>
          <p:cNvPicPr>
            <a:picLocks noChangeAspect="1" noChangeArrowheads="1"/>
          </p:cNvPicPr>
          <p:nvPr/>
        </p:nvPicPr>
        <p:blipFill>
          <a:blip r:embed="rId4"/>
          <a:srcRect/>
          <a:stretch>
            <a:fillRect/>
          </a:stretch>
        </p:blipFill>
        <p:spPr bwMode="auto">
          <a:xfrm>
            <a:off x="5419507" y="2285992"/>
            <a:ext cx="2432043" cy="149750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2845</TotalTime>
  <Words>1292</Words>
  <Application>Microsoft Macintosh PowerPoint</Application>
  <PresentationFormat>On-screen Show (4:3)</PresentationFormat>
  <Paragraphs>130</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“The Remarkable Journey towards Equality and Civil Marriage for Lesbian and Gay People in Ireland”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testing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 bloggs</dc:creator>
  <cp:lastModifiedBy>Connie White</cp:lastModifiedBy>
  <cp:revision>75</cp:revision>
  <dcterms:created xsi:type="dcterms:W3CDTF">2012-09-05T10:07:13Z</dcterms:created>
  <dcterms:modified xsi:type="dcterms:W3CDTF">2014-04-02T16:57:25Z</dcterms:modified>
</cp:coreProperties>
</file>